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Lst>
  <p:notesMasterIdLst>
    <p:notesMasterId r:id="rId38"/>
  </p:notesMasterIdLst>
  <p:handoutMasterIdLst>
    <p:handoutMasterId r:id="rId39"/>
  </p:handoutMasterIdLst>
  <p:sldIdLst>
    <p:sldId id="3680" r:id="rId5"/>
    <p:sldId id="3682" r:id="rId6"/>
    <p:sldId id="3693" r:id="rId7"/>
    <p:sldId id="3694" r:id="rId8"/>
    <p:sldId id="3695" r:id="rId9"/>
    <p:sldId id="3696" r:id="rId10"/>
    <p:sldId id="3689" r:id="rId11"/>
    <p:sldId id="3683" r:id="rId12"/>
    <p:sldId id="3748" r:id="rId13"/>
    <p:sldId id="3743" r:id="rId14"/>
    <p:sldId id="3685" r:id="rId15"/>
    <p:sldId id="3703" r:id="rId16"/>
    <p:sldId id="3692" r:id="rId17"/>
    <p:sldId id="3744" r:id="rId18"/>
    <p:sldId id="3698" r:id="rId19"/>
    <p:sldId id="3699" r:id="rId20"/>
    <p:sldId id="3759" r:id="rId21"/>
    <p:sldId id="3702" r:id="rId22"/>
    <p:sldId id="3701" r:id="rId23"/>
    <p:sldId id="3745" r:id="rId24"/>
    <p:sldId id="3746" r:id="rId25"/>
    <p:sldId id="3747" r:id="rId26"/>
    <p:sldId id="3749" r:id="rId27"/>
    <p:sldId id="3750" r:id="rId28"/>
    <p:sldId id="3751" r:id="rId29"/>
    <p:sldId id="3752" r:id="rId30"/>
    <p:sldId id="3753" r:id="rId31"/>
    <p:sldId id="3754" r:id="rId32"/>
    <p:sldId id="3755" r:id="rId33"/>
    <p:sldId id="3756" r:id="rId34"/>
    <p:sldId id="3757" r:id="rId35"/>
    <p:sldId id="3758" r:id="rId36"/>
    <p:sldId id="3741" r:id="rId37"/>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Default Section" id="{39069500-490A-AC47-BA23-69417AF67B92}">
          <p14:sldIdLst/>
        </p14:section>
        <p14:section name="Default Section" id="{C81361D6-EF04-4409-9CA2-8EB09FCBD8DA}">
          <p14:sldIdLst/>
        </p14:section>
        <p14:section name="Closing" id="{9CCE3243-7A48-0B4F-95EE-C3127644F496}">
          <p14:sldIdLst>
            <p14:sldId id="3680"/>
            <p14:sldId id="3682"/>
            <p14:sldId id="3693"/>
            <p14:sldId id="3694"/>
            <p14:sldId id="3695"/>
            <p14:sldId id="3696"/>
            <p14:sldId id="3689"/>
            <p14:sldId id="3683"/>
            <p14:sldId id="3748"/>
            <p14:sldId id="3743"/>
            <p14:sldId id="3685"/>
            <p14:sldId id="3703"/>
            <p14:sldId id="3692"/>
            <p14:sldId id="3744"/>
            <p14:sldId id="3698"/>
            <p14:sldId id="3699"/>
            <p14:sldId id="3759"/>
            <p14:sldId id="3702"/>
            <p14:sldId id="3701"/>
            <p14:sldId id="3745"/>
            <p14:sldId id="3746"/>
            <p14:sldId id="3747"/>
            <p14:sldId id="3749"/>
            <p14:sldId id="3750"/>
            <p14:sldId id="3751"/>
            <p14:sldId id="3752"/>
            <p14:sldId id="3753"/>
            <p14:sldId id="3754"/>
            <p14:sldId id="3755"/>
            <p14:sldId id="3756"/>
            <p14:sldId id="3757"/>
            <p14:sldId id="3758"/>
            <p14:sldId id="3741"/>
          </p14:sldIdLst>
        </p14:section>
        <p14:section name="Default Section" id="{94BF0DAD-FBF4-4F24-90AE-AD3E29A8AA63}">
          <p14:sldIdLst/>
        </p14:section>
      </p14:sectionLst>
    </p:ext>
    <p:ext uri="{EFAFB233-063F-42B5-8137-9DF3F51BA10A}">
      <p15:sldGuideLst xmlns:p15="http://schemas.microsoft.com/office/powerpoint/2012/main">
        <p15:guide id="1" pos="325" userDrawn="1">
          <p15:clr>
            <a:srgbClr val="A4A3A4"/>
          </p15:clr>
        </p15:guide>
        <p15:guide id="2" orient="horz" pos="459"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8D3C25-3E44-9A32-E151-1AA965D86CCF}" name="Bueti, Maria Cristina" initials="BMC" userId="S::cristina.bueti@itu.int::588e8681-5ca4-4ffa-b6a0-fd90153878ab" providerId="AD"/>
  <p188:author id="{8D06E82C-4AD9-3B38-CF99-EEA5096344B9}" name="Papp, Victoria" initials="PV" userId="S::victoria.papp@itu.int::e8818399-9963-47d6-839d-053d4d344b7f" providerId="AD"/>
  <p188:author id="{6C99DC7F-492C-A87E-598A-425D53B788DA}" name="Papp, Victoria" initials="PV" userId="Papp, Victoria" providerId="None"/>
  <p188:author id="{BB73C187-DF80-8B61-4E65-DD10339FEEF9}" name="TSB" initials="CC" userId="TSB" providerId="None"/>
  <p188:author id="{C2350B8C-4082-FF23-7E9C-394475595596}" name="Zhao, Yining " initials="YZ" userId="Zhao, Yining " providerId="None"/>
  <p188:author id="{9DD061B8-F81E-741C-639D-C278B952C895}" name="V" initials="VP" userId="V"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extLst>
      <p:ext uri="{19B8F6BF-5375-455C-9EA6-DF929625EA0E}">
        <p15:presenceInfo xmlns:p15="http://schemas.microsoft.com/office/powerpoint/2012/main" userId="S::urn:spo:anon#af20a94abe0917142804f53d57c771ccefcded1e0baf7bf1628b1c851133bc86::" providerId="AD"/>
      </p:ext>
    </p:extLst>
  </p:cmAuthor>
  <p:cmAuthor id="2" name="Ngwenya, Babusi" initials="NB" lastIdx="2" clrIdx="1">
    <p:extLst>
      <p:ext uri="{19B8F6BF-5375-455C-9EA6-DF929625EA0E}">
        <p15:presenceInfo xmlns:p15="http://schemas.microsoft.com/office/powerpoint/2012/main" userId="S::babusi.ngwenya@itu.int::2e9cabc3-7061-41bc-93ec-f1b51b1f242d" providerId="AD"/>
      </p:ext>
    </p:extLst>
  </p:cmAuthor>
  <p:cmAuthor id="3" name="Martinez Roura, Guillem" initials="MG" lastIdx="1" clrIdx="2">
    <p:extLst>
      <p:ext uri="{19B8F6BF-5375-455C-9EA6-DF929625EA0E}">
        <p15:presenceInfo xmlns:p15="http://schemas.microsoft.com/office/powerpoint/2012/main" userId="S::guillem.martinez-roura@itu.int::11e2eadc-2f3e-421a-bfd4-1179775cc9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EE90"/>
    <a:srgbClr val="ADD8E6"/>
    <a:srgbClr val="FFFF00"/>
    <a:srgbClr val="333333"/>
    <a:srgbClr val="4285F4"/>
    <a:srgbClr val="1E3A5F"/>
    <a:srgbClr val="00FFFF"/>
    <a:srgbClr val="FFD700"/>
    <a:srgbClr val="FCD307"/>
    <a:srgbClr val="FF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3377" autoAdjust="0"/>
  </p:normalViewPr>
  <p:slideViewPr>
    <p:cSldViewPr snapToGrid="0">
      <p:cViewPr varScale="1">
        <p:scale>
          <a:sx n="70" d="100"/>
          <a:sy n="70" d="100"/>
        </p:scale>
        <p:origin x="1171" y="19"/>
      </p:cViewPr>
      <p:guideLst>
        <p:guide pos="325"/>
        <p:guide orient="horz" pos="4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F32452-3746-3341-95BE-425B043A057A}" type="datetimeFigureOut">
              <a:rPr lang="en-US" smtClean="0"/>
              <a:t>6/4/2024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305D90-E57A-6D45-8000-6A252EE59F0F}" type="slidenum">
              <a:rPr lang="en-US" smtClean="0"/>
              <a:t>‹#›</a:t>
            </a:fld>
            <a:endParaRPr lang="en-US"/>
          </a:p>
        </p:txBody>
      </p:sp>
    </p:spTree>
    <p:extLst>
      <p:ext uri="{BB962C8B-B14F-4D97-AF65-F5344CB8AC3E}">
        <p14:creationId xmlns:p14="http://schemas.microsoft.com/office/powerpoint/2010/main" val="152264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07C42-881F-814E-AAD7-5E4ACF7C9EFB}" type="datetimeFigureOut">
              <a:rPr lang="en-US" smtClean="0"/>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FE37A-7181-164D-A063-912F8E130180}" type="slidenum">
              <a:rPr lang="en-US" smtClean="0"/>
              <a:t>‹#›</a:t>
            </a:fld>
            <a:endParaRPr lang="en-US"/>
          </a:p>
        </p:txBody>
      </p:sp>
    </p:spTree>
    <p:extLst>
      <p:ext uri="{BB962C8B-B14F-4D97-AF65-F5344CB8AC3E}">
        <p14:creationId xmlns:p14="http://schemas.microsoft.com/office/powerpoint/2010/main" val="1178229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Welcome and Opening Remarks</a:t>
            </a:r>
          </a:p>
          <a:p>
            <a:pPr>
              <a:buFont typeface="Arial" panose="020B0604020202020204" pitchFamily="34" charset="0"/>
              <a:buChar char="•"/>
            </a:pPr>
            <a:r>
              <a:rPr lang="en-US" dirty="0"/>
              <a:t>A very warm welcome to all of you present here today for this insightful presentation on "Artificial Intelligence and Its Applications: Shaping the Future of Technology in Tanzania."</a:t>
            </a:r>
          </a:p>
          <a:p>
            <a:pPr>
              <a:buFont typeface="Arial" panose="020B0604020202020204" pitchFamily="34" charset="0"/>
              <a:buChar char="•"/>
            </a:pPr>
            <a:r>
              <a:rPr lang="en-US" dirty="0"/>
              <a:t>It is my honor to have the opportunity to discuss this highly relevant and transformative field that holds immense potential for driving technological advancements and economic growth in our nation.</a:t>
            </a:r>
          </a:p>
          <a:p>
            <a:pPr>
              <a:buFont typeface="Arial" panose="020B0604020202020204" pitchFamily="34" charset="0"/>
              <a:buChar char="•"/>
            </a:pPr>
            <a:r>
              <a:rPr lang="en-US" dirty="0"/>
              <a:t>Artificial Intelligence, or AI, has rapidly evolved from a theoretical concept to a powerful technology that is reshaping industries, businesses, and our daily lives.</a:t>
            </a:r>
          </a:p>
          <a:p>
            <a:pPr>
              <a:buFont typeface="Arial" panose="020B0604020202020204" pitchFamily="34" charset="0"/>
              <a:buChar char="•"/>
            </a:pPr>
            <a:r>
              <a:rPr lang="en-US" dirty="0"/>
              <a:t>In this presentation, we will explore the fundamentals of AI, its current applications across various domains, and its potential impact on Tanzania's technological landscape.</a:t>
            </a:r>
          </a:p>
          <a:p>
            <a:pPr>
              <a:buFont typeface="Arial" panose="020B0604020202020204" pitchFamily="34" charset="0"/>
              <a:buChar char="•"/>
            </a:pPr>
            <a:r>
              <a:rPr lang="en-US" dirty="0"/>
              <a:t>We will delve into the opportunities and challenges presented by AI, and how we, as a nation, can harness its capabilities to drive innovation, efficiency, and sustainable development.</a:t>
            </a:r>
          </a:p>
          <a:p>
            <a:pPr>
              <a:buFont typeface="Arial" panose="020B0604020202020204" pitchFamily="34" charset="0"/>
              <a:buChar char="•"/>
            </a:pPr>
            <a:r>
              <a:rPr lang="en-US" dirty="0"/>
              <a:t>By understanding the capabilities and implications of AI, we can better prepare ourselves to embrace this disruptive technology and position Tanzania as a leader in the digital revolution.</a:t>
            </a:r>
          </a:p>
          <a:p>
            <a:pPr>
              <a:buFont typeface="Arial" panose="020B0604020202020204" pitchFamily="34" charset="0"/>
              <a:buChar char="•"/>
            </a:pPr>
            <a:r>
              <a:rPr lang="en-US" dirty="0"/>
              <a:t>I encourage you all to engage actively throughout the presentation, as your insights and perspectives will contribute to a deeper understanding of this fascinating topic.</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2</a:t>
            </a:fld>
            <a:endParaRPr lang="en-US"/>
          </a:p>
        </p:txBody>
      </p:sp>
    </p:spTree>
    <p:extLst>
      <p:ext uri="{BB962C8B-B14F-4D97-AF65-F5344CB8AC3E}">
        <p14:creationId xmlns:p14="http://schemas.microsoft.com/office/powerpoint/2010/main" val="2359352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70000"/>
              </a:lnSpc>
              <a:spcBef>
                <a:spcPts val="0"/>
              </a:spcBef>
              <a:spcAft>
                <a:spcPts val="0"/>
              </a:spcAft>
              <a:buSzPts val="852"/>
              <a:buNone/>
            </a:pPr>
            <a:r>
              <a:rPr lang="en-US" sz="1200" dirty="0"/>
              <a:t>Enterprise Custom Solutions: </a:t>
            </a:r>
          </a:p>
          <a:p>
            <a:pPr marL="457200" lvl="0" indent="-339725" algn="l" rtl="0">
              <a:lnSpc>
                <a:spcPct val="70000"/>
              </a:lnSpc>
              <a:spcBef>
                <a:spcPts val="0"/>
              </a:spcBef>
              <a:spcAft>
                <a:spcPts val="0"/>
              </a:spcAft>
              <a:buSzPts val="1750"/>
              <a:buChar char="-"/>
            </a:pPr>
            <a:r>
              <a:rPr lang="en-US" sz="1200" dirty="0"/>
              <a:t>Resume Parsing &amp; Jobs Recommendations, </a:t>
            </a:r>
            <a:r>
              <a:rPr lang="en-US" sz="1200" dirty="0" err="1"/>
              <a:t>Niajiri</a:t>
            </a:r>
            <a:r>
              <a:rPr lang="en-US" sz="1200" dirty="0"/>
              <a:t> Platform Limited. </a:t>
            </a:r>
          </a:p>
          <a:p>
            <a:pPr marL="457200" lvl="0" indent="-339725" algn="l" rtl="0">
              <a:lnSpc>
                <a:spcPct val="70000"/>
              </a:lnSpc>
              <a:spcBef>
                <a:spcPts val="0"/>
              </a:spcBef>
              <a:spcAft>
                <a:spcPts val="0"/>
              </a:spcAft>
              <a:buSzPts val="1750"/>
              <a:buChar char="-"/>
            </a:pPr>
            <a:r>
              <a:rPr lang="en-US" sz="1200" dirty="0"/>
              <a:t>Customer’s Assistant </a:t>
            </a:r>
            <a:r>
              <a:rPr lang="en-US" sz="1200" dirty="0" err="1"/>
              <a:t>ChatBot</a:t>
            </a:r>
            <a:r>
              <a:rPr lang="en-US" sz="1200" dirty="0"/>
              <a:t>, </a:t>
            </a:r>
            <a:r>
              <a:rPr lang="en-US" sz="1200" dirty="0" err="1"/>
              <a:t>AwamuPay</a:t>
            </a:r>
            <a:r>
              <a:rPr lang="en-US" sz="1200" dirty="0"/>
              <a:t>. </a:t>
            </a:r>
          </a:p>
          <a:p>
            <a:pPr marL="457200" lvl="0" indent="-339725" algn="l" rtl="0">
              <a:lnSpc>
                <a:spcPct val="70000"/>
              </a:lnSpc>
              <a:spcBef>
                <a:spcPts val="0"/>
              </a:spcBef>
              <a:spcAft>
                <a:spcPts val="0"/>
              </a:spcAft>
              <a:buSzPts val="1750"/>
              <a:buChar char="-"/>
            </a:pPr>
            <a:r>
              <a:rPr lang="en-US" sz="1200" dirty="0" err="1"/>
              <a:t>iPFGPT</a:t>
            </a:r>
            <a:r>
              <a:rPr lang="en-US" sz="1200" dirty="0"/>
              <a:t> - RAG Based System For </a:t>
            </a:r>
            <a:r>
              <a:rPr lang="en-US" sz="1200" dirty="0" err="1"/>
              <a:t>iPF</a:t>
            </a:r>
            <a:r>
              <a:rPr lang="en-US" sz="1200" dirty="0"/>
              <a:t> </a:t>
            </a:r>
            <a:r>
              <a:rPr lang="en-US" sz="1200" dirty="0" err="1"/>
              <a:t>Softwares</a:t>
            </a:r>
            <a:r>
              <a:rPr lang="en-US" sz="1200" dirty="0"/>
              <a:t>, </a:t>
            </a:r>
            <a:r>
              <a:rPr lang="en-US" sz="1200" dirty="0" err="1"/>
              <a:t>iPF</a:t>
            </a:r>
            <a:r>
              <a:rPr lang="en-US" sz="1200" dirty="0"/>
              <a:t> </a:t>
            </a:r>
            <a:r>
              <a:rPr lang="en-US" sz="1200" dirty="0" err="1"/>
              <a:t>SOftwares</a:t>
            </a:r>
            <a:r>
              <a:rPr lang="en-US" sz="1200" dirty="0"/>
              <a:t>. </a:t>
            </a:r>
          </a:p>
          <a:p>
            <a:pPr marL="457200" lvl="0" indent="-339725" algn="l" rtl="0">
              <a:lnSpc>
                <a:spcPct val="70000"/>
              </a:lnSpc>
              <a:spcBef>
                <a:spcPts val="0"/>
              </a:spcBef>
              <a:spcAft>
                <a:spcPts val="0"/>
              </a:spcAft>
              <a:buSzPts val="1750"/>
              <a:buChar char="-"/>
            </a:pPr>
            <a:r>
              <a:rPr lang="en-US" sz="1200" dirty="0"/>
              <a:t>Semantic Powered Search Feature &amp; Products List Personalization, </a:t>
            </a:r>
            <a:r>
              <a:rPr lang="en-US" sz="1200" dirty="0" err="1"/>
              <a:t>Biashara</a:t>
            </a:r>
            <a:r>
              <a:rPr lang="en-US" sz="1200" dirty="0"/>
              <a:t> Plus Limited. </a:t>
            </a:r>
          </a:p>
          <a:p>
            <a:pPr marL="0" lvl="0" indent="0" algn="l" rtl="0">
              <a:lnSpc>
                <a:spcPct val="70000"/>
              </a:lnSpc>
              <a:spcBef>
                <a:spcPts val="0"/>
              </a:spcBef>
              <a:spcAft>
                <a:spcPts val="0"/>
              </a:spcAft>
              <a:buSzPts val="852"/>
              <a:buNone/>
            </a:pPr>
            <a:endParaRPr lang="en-US" sz="1200" dirty="0"/>
          </a:p>
          <a:p>
            <a:pPr marL="0" lvl="0" indent="0" algn="l" rtl="0">
              <a:lnSpc>
                <a:spcPct val="70000"/>
              </a:lnSpc>
              <a:spcBef>
                <a:spcPts val="0"/>
              </a:spcBef>
              <a:spcAft>
                <a:spcPts val="0"/>
              </a:spcAft>
              <a:buSzPts val="852"/>
              <a:buNone/>
            </a:pPr>
            <a:r>
              <a:rPr lang="en-US" sz="1200" dirty="0"/>
              <a:t>Research: </a:t>
            </a:r>
          </a:p>
          <a:p>
            <a:pPr marL="457200" lvl="0" indent="-339725" algn="l" rtl="0">
              <a:lnSpc>
                <a:spcPct val="70000"/>
              </a:lnSpc>
              <a:spcBef>
                <a:spcPts val="1000"/>
              </a:spcBef>
              <a:spcAft>
                <a:spcPts val="0"/>
              </a:spcAft>
              <a:buSzPts val="1750"/>
              <a:buChar char="-"/>
            </a:pPr>
            <a:r>
              <a:rPr lang="en-US" sz="1200" dirty="0"/>
              <a:t>Open Source various Fine-tuned LLM for Swahili Language Example. Swahili Gemma, Llama, </a:t>
            </a:r>
            <a:r>
              <a:rPr lang="en-US" sz="1200" dirty="0" err="1"/>
              <a:t>Mixtral</a:t>
            </a:r>
            <a:r>
              <a:rPr lang="en-US" sz="1200" dirty="0"/>
              <a:t> etc. </a:t>
            </a:r>
          </a:p>
          <a:p>
            <a:pPr marL="457200" lvl="0" indent="-339725" algn="l" rtl="0">
              <a:lnSpc>
                <a:spcPct val="70000"/>
              </a:lnSpc>
              <a:spcBef>
                <a:spcPts val="0"/>
              </a:spcBef>
              <a:spcAft>
                <a:spcPts val="0"/>
              </a:spcAft>
              <a:buSzPts val="1750"/>
              <a:buChar char="-"/>
            </a:pPr>
            <a:r>
              <a:rPr lang="en-US" sz="1200" dirty="0" err="1"/>
              <a:t>AviLaMa</a:t>
            </a:r>
            <a:r>
              <a:rPr lang="en-US" sz="1200" dirty="0"/>
              <a:t> : African Vision-Languages Pre-Training Model. [Learn Visual Concepts Directly From African Language Supervision, A work towards zero shot image retrieval and ranking tasks, zero image classification, visual QA &amp; Conversational AI, Art &amp; Image generation guiding &amp; condition task, text image analysis and content moderation all done in our African Languages. ]</a:t>
            </a:r>
          </a:p>
          <a:p>
            <a:pPr marL="457200" lvl="0" indent="-339725" algn="l" rtl="0">
              <a:lnSpc>
                <a:spcPct val="70000"/>
              </a:lnSpc>
              <a:spcBef>
                <a:spcPts val="0"/>
              </a:spcBef>
              <a:spcAft>
                <a:spcPts val="0"/>
              </a:spcAft>
              <a:buSzPts val="1750"/>
              <a:buChar char="-"/>
            </a:pPr>
            <a:r>
              <a:rPr lang="en-US" sz="1200" dirty="0"/>
              <a:t>African Languages Datasets to power various LLM research &amp; development in Africa. </a:t>
            </a:r>
          </a:p>
          <a:p>
            <a:pPr marL="457200" lvl="0" indent="-339725" algn="l" rtl="0">
              <a:lnSpc>
                <a:spcPct val="70000"/>
              </a:lnSpc>
              <a:spcBef>
                <a:spcPts val="0"/>
              </a:spcBef>
              <a:spcAft>
                <a:spcPts val="0"/>
              </a:spcAft>
              <a:buSzPts val="1750"/>
              <a:buChar char="-"/>
            </a:pPr>
            <a:r>
              <a:rPr lang="en-US" sz="1200" dirty="0"/>
              <a:t>A Cassava Categorization Way (Detection &amp; Classification) with AI. </a:t>
            </a:r>
          </a:p>
          <a:p>
            <a:pPr marL="457200" lvl="0" indent="-339725" algn="l" rtl="0">
              <a:lnSpc>
                <a:spcPct val="70000"/>
              </a:lnSpc>
              <a:spcBef>
                <a:spcPts val="0"/>
              </a:spcBef>
              <a:spcAft>
                <a:spcPts val="0"/>
              </a:spcAft>
              <a:buSzPts val="1750"/>
              <a:buChar char="-"/>
            </a:pPr>
            <a:r>
              <a:rPr lang="en-US" sz="1200" dirty="0"/>
              <a:t>Swahili LLM Evaluation Benchmark Platform. </a:t>
            </a:r>
          </a:p>
          <a:p>
            <a:pPr marL="0" lvl="0" indent="0" algn="l" rtl="0">
              <a:lnSpc>
                <a:spcPct val="90000"/>
              </a:lnSpc>
              <a:spcBef>
                <a:spcPts val="0"/>
              </a:spcBef>
              <a:spcAft>
                <a:spcPts val="0"/>
              </a:spcAft>
              <a:buNone/>
            </a:pPr>
            <a:br>
              <a:rPr lang="en-US" dirty="0"/>
            </a:br>
            <a:r>
              <a:rPr lang="en-US" sz="1200" dirty="0"/>
              <a:t>Our Current In-House Developing Products: Welcome to Join a Waitlist. </a:t>
            </a:r>
          </a:p>
          <a:p>
            <a:pPr marL="0" lvl="0" indent="0" algn="l" rtl="0">
              <a:lnSpc>
                <a:spcPct val="90000"/>
              </a:lnSpc>
              <a:spcBef>
                <a:spcPts val="0"/>
              </a:spcBef>
              <a:spcAft>
                <a:spcPts val="0"/>
              </a:spcAft>
              <a:buNone/>
            </a:pPr>
            <a:r>
              <a:rPr lang="en-US" sz="1200" dirty="0"/>
              <a:t> </a:t>
            </a:r>
          </a:p>
          <a:p>
            <a:pPr marL="457200" lvl="0" indent="-368300" algn="l" rtl="0">
              <a:lnSpc>
                <a:spcPct val="90000"/>
              </a:lnSpc>
              <a:spcBef>
                <a:spcPts val="0"/>
              </a:spcBef>
              <a:spcAft>
                <a:spcPts val="0"/>
              </a:spcAft>
              <a:buSzPts val="2200"/>
              <a:buChar char="-"/>
            </a:pPr>
            <a:r>
              <a:rPr lang="en-US" sz="1200" dirty="0" err="1"/>
              <a:t>Docipro</a:t>
            </a:r>
            <a:r>
              <a:rPr lang="en-US" sz="1200" dirty="0"/>
              <a:t> : Intelligent Document Processing Autopilot, a way to uncover valuable insights effortless from any unstructured data within complex manual business workflow- Powered by AI.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Fotopic</a:t>
            </a:r>
            <a:r>
              <a:rPr lang="en-US" sz="1200" dirty="0"/>
              <a:t> : AI-powered photographic App.  Instantly get quality photographic pictures for your single phone-taken photo. This cover different variations, </a:t>
            </a:r>
            <a:r>
              <a:rPr lang="en-US" sz="1200" dirty="0" err="1"/>
              <a:t>lookings</a:t>
            </a:r>
            <a:r>
              <a:rPr lang="en-US" sz="1200" dirty="0"/>
              <a:t>  environment,  clothes </a:t>
            </a:r>
            <a:r>
              <a:rPr lang="en-US" sz="1200" dirty="0" err="1"/>
              <a:t>etc</a:t>
            </a:r>
            <a:r>
              <a:rPr lang="en-US" sz="1200" dirty="0"/>
              <a:t>…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Resuma</a:t>
            </a:r>
            <a:r>
              <a:rPr lang="en-US" sz="1200" dirty="0"/>
              <a:t> </a:t>
            </a:r>
            <a:r>
              <a:rPr lang="en-US" sz="1200" dirty="0" err="1"/>
              <a:t>Platfrom</a:t>
            </a:r>
            <a:r>
              <a:rPr lang="en-US" sz="1200" dirty="0"/>
              <a:t> : Brainstorm, Craft </a:t>
            </a:r>
            <a:r>
              <a:rPr lang="en-US" sz="1200" dirty="0" err="1"/>
              <a:t>Profesional</a:t>
            </a:r>
            <a:r>
              <a:rPr lang="en-US" sz="1200" dirty="0"/>
              <a:t> CV &amp; Get your desired Job Instantly, all powered by AI (</a:t>
            </a:r>
            <a:r>
              <a:rPr lang="en-US" sz="1200" dirty="0" err="1"/>
              <a:t>Docipro</a:t>
            </a:r>
            <a:r>
              <a:rPr lang="en-US" sz="1200" dirty="0"/>
              <a:t> &amp; Conversional AI). </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6</a:t>
            </a:fld>
            <a:endParaRPr lang="en-US"/>
          </a:p>
        </p:txBody>
      </p:sp>
    </p:spTree>
    <p:extLst>
      <p:ext uri="{BB962C8B-B14F-4D97-AF65-F5344CB8AC3E}">
        <p14:creationId xmlns:p14="http://schemas.microsoft.com/office/powerpoint/2010/main" val="327016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Data AI systems rely heavily on data for training and decision-making.</a:t>
            </a:r>
          </a:p>
          <a:p>
            <a:pPr>
              <a:buFont typeface="Arial" panose="020B0604020202020204" pitchFamily="34" charset="0"/>
              <a:buChar char="•"/>
            </a:pPr>
            <a:r>
              <a:rPr lang="en-US" dirty="0"/>
              <a:t>Data can be structured (databases) or unstructured (images, text, audio).</a:t>
            </a:r>
          </a:p>
          <a:p>
            <a:pPr>
              <a:buFont typeface="Arial" panose="020B0604020202020204" pitchFamily="34" charset="0"/>
              <a:buChar char="•"/>
            </a:pPr>
            <a:r>
              <a:rPr lang="en-US" dirty="0"/>
              <a:t>Quality and quantity of data are crucial for effective AI models</a:t>
            </a:r>
            <a:br>
              <a:rPr lang="en-US" dirty="0"/>
            </a:br>
            <a:br>
              <a:rPr lang="en-US" dirty="0"/>
            </a:br>
            <a:r>
              <a:rPr lang="en-US" dirty="0"/>
              <a:t>Algorithms </a:t>
            </a:r>
            <a:r>
              <a:rPr lang="en-US" dirty="0" err="1"/>
              <a:t>Algorithms</a:t>
            </a:r>
            <a:r>
              <a:rPr lang="en-US" dirty="0"/>
              <a:t> are the mathematical models and rules that drive AI systems.</a:t>
            </a:r>
          </a:p>
          <a:p>
            <a:pPr>
              <a:buFont typeface="Arial" panose="020B0604020202020204" pitchFamily="34" charset="0"/>
              <a:buChar char="•"/>
            </a:pPr>
            <a:r>
              <a:rPr lang="en-US" dirty="0"/>
              <a:t>Common algorithms include decision trees, neural networks, and deep learning models.</a:t>
            </a:r>
          </a:p>
          <a:p>
            <a:pPr>
              <a:buFont typeface="Arial" panose="020B0604020202020204" pitchFamily="34" charset="0"/>
              <a:buChar char="•"/>
            </a:pPr>
            <a:r>
              <a:rPr lang="en-US" dirty="0"/>
              <a:t>Algorithms learn from data and make predictions or decisions.</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15</a:t>
            </a:fld>
            <a:endParaRPr lang="en-US"/>
          </a:p>
        </p:txBody>
      </p:sp>
    </p:spTree>
    <p:extLst>
      <p:ext uri="{BB962C8B-B14F-4D97-AF65-F5344CB8AC3E}">
        <p14:creationId xmlns:p14="http://schemas.microsoft.com/office/powerpoint/2010/main" val="364725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Data AI systems rely heavily on data for training and decision-making.</a:t>
            </a:r>
          </a:p>
          <a:p>
            <a:pPr>
              <a:buFont typeface="Arial" panose="020B0604020202020204" pitchFamily="34" charset="0"/>
              <a:buChar char="•"/>
            </a:pPr>
            <a:r>
              <a:rPr lang="en-US" dirty="0"/>
              <a:t>Data can be structured (databases) or unstructured (images, text, audio).</a:t>
            </a:r>
          </a:p>
          <a:p>
            <a:pPr>
              <a:buFont typeface="Arial" panose="020B0604020202020204" pitchFamily="34" charset="0"/>
              <a:buChar char="•"/>
            </a:pPr>
            <a:r>
              <a:rPr lang="en-US" dirty="0"/>
              <a:t>Quality and quantity of data are crucial for effective AI models</a:t>
            </a:r>
            <a:br>
              <a:rPr lang="en-US" dirty="0"/>
            </a:br>
            <a:br>
              <a:rPr lang="en-US" dirty="0"/>
            </a:br>
            <a:r>
              <a:rPr lang="en-US" dirty="0"/>
              <a:t>Algorithms </a:t>
            </a:r>
            <a:r>
              <a:rPr lang="en-US" dirty="0" err="1"/>
              <a:t>Algorithms</a:t>
            </a:r>
            <a:r>
              <a:rPr lang="en-US" dirty="0"/>
              <a:t> are the mathematical models and rules that drive AI systems.</a:t>
            </a:r>
          </a:p>
          <a:p>
            <a:pPr>
              <a:buFont typeface="Arial" panose="020B0604020202020204" pitchFamily="34" charset="0"/>
              <a:buChar char="•"/>
            </a:pPr>
            <a:r>
              <a:rPr lang="en-US" dirty="0"/>
              <a:t>Common algorithms include decision trees, neural networks, and deep learning models.</a:t>
            </a:r>
          </a:p>
          <a:p>
            <a:pPr>
              <a:buFont typeface="Arial" panose="020B0604020202020204" pitchFamily="34" charset="0"/>
              <a:buChar char="•"/>
            </a:pPr>
            <a:r>
              <a:rPr lang="en-US" dirty="0"/>
              <a:t>Algorithms learn from data and make predictions or decisions.</a:t>
            </a:r>
          </a:p>
          <a:p>
            <a:pPr>
              <a:buFont typeface="Arial" panose="020B0604020202020204" pitchFamily="34" charset="0"/>
              <a:buChar char="•"/>
            </a:pPr>
            <a:endParaRPr lang="en-US" dirty="0"/>
          </a:p>
          <a:p>
            <a:pPr>
              <a:buFont typeface="Arial" panose="020B0604020202020204" pitchFamily="34" charset="0"/>
              <a:buChar char="•"/>
            </a:pPr>
            <a:r>
              <a:rPr lang="en-US" dirty="0"/>
              <a:t>Computing Power AI systems, especially deep learning models, require significant computational resources.</a:t>
            </a:r>
          </a:p>
          <a:p>
            <a:pPr>
              <a:buFont typeface="Arial" panose="020B0604020202020204" pitchFamily="34" charset="0"/>
              <a:buChar char="•"/>
            </a:pPr>
            <a:r>
              <a:rPr lang="en-US" dirty="0"/>
              <a:t>High-performance CPUs, GPUs, and specialized hardware accelerate training and inference.</a:t>
            </a:r>
          </a:p>
          <a:p>
            <a:pPr>
              <a:buFont typeface="Arial" panose="020B0604020202020204" pitchFamily="34" charset="0"/>
              <a:buChar char="•"/>
            </a:pPr>
            <a:r>
              <a:rPr lang="en-US" dirty="0"/>
              <a:t>Cloud computing and distributed systems enable access to vast computing power.</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Software Tools AI development relies on various software tools and frameworks.</a:t>
            </a:r>
          </a:p>
          <a:p>
            <a:pPr>
              <a:buFont typeface="Arial" panose="020B0604020202020204" pitchFamily="34" charset="0"/>
              <a:buChar char="•"/>
            </a:pPr>
            <a:r>
              <a:rPr lang="en-US" dirty="0"/>
              <a:t>Examples include TensorFlow, </a:t>
            </a:r>
            <a:r>
              <a:rPr lang="en-US" dirty="0" err="1"/>
              <a:t>PyTorch</a:t>
            </a:r>
            <a:r>
              <a:rPr lang="en-US" dirty="0"/>
              <a:t>, Scikit-Learn, </a:t>
            </a:r>
            <a:r>
              <a:rPr lang="en-US" dirty="0" err="1"/>
              <a:t>Keras</a:t>
            </a:r>
            <a:r>
              <a:rPr lang="en-US" dirty="0"/>
              <a:t>, and more.</a:t>
            </a:r>
          </a:p>
          <a:p>
            <a:pPr>
              <a:buFont typeface="Arial" panose="020B0604020202020204" pitchFamily="34" charset="0"/>
              <a:buChar char="•"/>
            </a:pPr>
            <a:r>
              <a:rPr lang="en-US" dirty="0"/>
              <a:t>These tools simplify the development, training, and deployment of AI models.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16</a:t>
            </a:fld>
            <a:endParaRPr lang="en-US"/>
          </a:p>
        </p:txBody>
      </p:sp>
    </p:spTree>
    <p:extLst>
      <p:ext uri="{BB962C8B-B14F-4D97-AF65-F5344CB8AC3E}">
        <p14:creationId xmlns:p14="http://schemas.microsoft.com/office/powerpoint/2010/main" val="55137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Augmentation or Automation decision requires a Desirability, Viability &amp; Feasibility Assessment </a:t>
            </a:r>
          </a:p>
        </p:txBody>
      </p:sp>
      <p:sp>
        <p:nvSpPr>
          <p:cNvPr id="4" name="Slide Number Placeholder 3"/>
          <p:cNvSpPr>
            <a:spLocks noGrp="1"/>
          </p:cNvSpPr>
          <p:nvPr>
            <p:ph type="sldNum" sz="quarter" idx="5"/>
          </p:nvPr>
        </p:nvSpPr>
        <p:spPr/>
        <p:txBody>
          <a:bodyPr/>
          <a:lstStyle/>
          <a:p>
            <a:fld id="{841FE37A-7181-164D-A063-912F8E130180}" type="slidenum">
              <a:rPr lang="en-US" smtClean="0"/>
              <a:t>18</a:t>
            </a:fld>
            <a:endParaRPr lang="en-US"/>
          </a:p>
        </p:txBody>
      </p:sp>
    </p:spTree>
    <p:extLst>
      <p:ext uri="{BB962C8B-B14F-4D97-AF65-F5344CB8AC3E}">
        <p14:creationId xmlns:p14="http://schemas.microsoft.com/office/powerpoint/2010/main" val="1363868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claims: Employees or their dependents may submit fraudulent claims for injuries or illnesses that did not occur during employment or exaggerate the severity of legitimate claims to receive higher compensation. </a:t>
            </a:r>
          </a:p>
          <a:p>
            <a:r>
              <a:rPr lang="en-US" dirty="0"/>
              <a:t>Employer misrepresentation: Employers may misrepresent the nature of an employee's work or underreport the number of employees who pay lower contributions to the WCF, depriving the fund of rightful revenues. </a:t>
            </a:r>
          </a:p>
          <a:p>
            <a:r>
              <a:rPr lang="en-US" dirty="0"/>
              <a:t>Medical provider fraud: Medical professionals or healthcare facilities may engage in fraudulent practices, such as billing for services not rendered, overstating the extent of injuries, or providing unnecessary treatments to inflate claims against the WCF. </a:t>
            </a:r>
          </a:p>
          <a:p>
            <a:r>
              <a:rPr lang="en-US" dirty="0"/>
              <a:t>Identity theft: Fraudsters may use stolen identities to file false claims or obtain benefits intended for legitimate claimants. </a:t>
            </a:r>
          </a:p>
          <a:p>
            <a:r>
              <a:rPr lang="en-US" dirty="0"/>
              <a:t>Collusion and kickbacks: There could be collusion between employees, employers, medical providers, or even WCF staff members, involving kickbacks or other forms of bribery to facilitate fraudulent claims or payments. </a:t>
            </a:r>
          </a:p>
          <a:p>
            <a:r>
              <a:rPr lang="en-US" dirty="0"/>
              <a:t>Document forgery: Fraudulent documents, such as fabricated medical reports or employment records, may be submitted to support false claims or misrepresent eligibility for benefits.</a:t>
            </a:r>
          </a:p>
          <a:p>
            <a:r>
              <a:rPr lang="en-US" dirty="0"/>
              <a:t>Double-dipping: Claimants may attempt to receive compensation from multiple sources (e.g., private insurance and other government programs) for the same injury or illness, leading to overpayments or duplicate claims. </a:t>
            </a:r>
          </a:p>
          <a:p>
            <a:r>
              <a:rPr lang="en-US" dirty="0"/>
              <a:t>Ghost beneficiaries: Fraudsters may continue to receive benefits intended for deceased individuals by failing to report their deaths to the WCF.</a:t>
            </a:r>
          </a:p>
        </p:txBody>
      </p:sp>
      <p:sp>
        <p:nvSpPr>
          <p:cNvPr id="4" name="Slide Number Placeholder 3"/>
          <p:cNvSpPr>
            <a:spLocks noGrp="1"/>
          </p:cNvSpPr>
          <p:nvPr>
            <p:ph type="sldNum" sz="quarter" idx="5"/>
          </p:nvPr>
        </p:nvSpPr>
        <p:spPr/>
        <p:txBody>
          <a:bodyPr/>
          <a:lstStyle/>
          <a:p>
            <a:fld id="{841FE37A-7181-164D-A063-912F8E130180}" type="slidenum">
              <a:rPr lang="en-US" smtClean="0"/>
              <a:t>20</a:t>
            </a:fld>
            <a:endParaRPr lang="en-US"/>
          </a:p>
        </p:txBody>
      </p:sp>
    </p:spTree>
    <p:extLst>
      <p:ext uri="{BB962C8B-B14F-4D97-AF65-F5344CB8AC3E}">
        <p14:creationId xmlns:p14="http://schemas.microsoft.com/office/powerpoint/2010/main" val="31922230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0EBA-B7A1-D94B-B48C-E831476143F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A836A-3AB1-5C4B-9B89-1009B92FC9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C8EB4A-3DB6-0C40-BEA9-6B51F297EF1F}"/>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116FFE2F-5827-FB42-AD51-CDE08A01F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5FD2E-CFAE-B64D-BE40-72EE1AC6E615}"/>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360356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7651-0379-0640-9A5A-C438CC621E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2518B2-60EC-8E4D-BAF3-0C9012BCDB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326D0F-74E0-B449-821A-EA6F2B377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5C52E-A7AE-BA4E-8B05-0CA8044EBD24}"/>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6" name="Footer Placeholder 5">
            <a:extLst>
              <a:ext uri="{FF2B5EF4-FFF2-40B4-BE49-F238E27FC236}">
                <a16:creationId xmlns:a16="http://schemas.microsoft.com/office/drawing/2014/main" id="{CCD06B6A-4067-4A41-B03B-C97F750F2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A5483-BF8A-C745-B454-C3AF3A880CFD}"/>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140421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7635382C-38B0-E545-999C-26F8E375E0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B3746-BFEC-BF44-AC04-1706841C26A2}"/>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8C5C44D6-C634-0147-A7AB-10F722B13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A84E1-4CFF-374D-8B69-3C7FFAEF6274}"/>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681080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4D51D-C06D-3746-BC15-3BFA1D4F561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7A5FF0-F9FF-E842-BF5F-633D49477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05C90-EBDD-554D-9F69-42E42D9230FE}"/>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A6A0D4FD-224F-B94D-A185-D47344CB2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A4278-361B-0C44-B817-15079F50DF6C}"/>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27013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extBox 8">
            <a:extLst>
              <a:ext uri="{FF2B5EF4-FFF2-40B4-BE49-F238E27FC236}">
                <a16:creationId xmlns:a16="http://schemas.microsoft.com/office/drawing/2014/main" id="{E43B781F-F5D9-1C92-67D6-C869AC0EE54B}"/>
              </a:ext>
            </a:extLst>
          </p:cNvPr>
          <p:cNvSpPr txBox="1"/>
          <p:nvPr userDrawn="1"/>
        </p:nvSpPr>
        <p:spPr>
          <a:xfrm>
            <a:off x="1463040" y="697230"/>
            <a:ext cx="184731" cy="369332"/>
          </a:xfrm>
          <a:prstGeom prst="rect">
            <a:avLst/>
          </a:prstGeom>
          <a:noFill/>
        </p:spPr>
        <p:txBody>
          <a:bodyPr wrap="none" rtlCol="0">
            <a:spAutoFit/>
          </a:bodyPr>
          <a:lstStyle/>
          <a:p>
            <a:endParaRPr lang="en-CH"/>
          </a:p>
        </p:txBody>
      </p:sp>
      <p:sp>
        <p:nvSpPr>
          <p:cNvPr id="10" name="TextBox 9">
            <a:extLst>
              <a:ext uri="{FF2B5EF4-FFF2-40B4-BE49-F238E27FC236}">
                <a16:creationId xmlns:a16="http://schemas.microsoft.com/office/drawing/2014/main" id="{30CE0968-D7D7-9CAF-7BBE-1DF15EB5890F}"/>
              </a:ext>
            </a:extLst>
          </p:cNvPr>
          <p:cNvSpPr txBox="1"/>
          <p:nvPr userDrawn="1"/>
        </p:nvSpPr>
        <p:spPr>
          <a:xfrm>
            <a:off x="1348740" y="697230"/>
            <a:ext cx="184731" cy="369332"/>
          </a:xfrm>
          <a:prstGeom prst="rect">
            <a:avLst/>
          </a:prstGeom>
          <a:noFill/>
        </p:spPr>
        <p:txBody>
          <a:bodyPr wrap="none" rtlCol="0">
            <a:spAutoFit/>
          </a:bodyPr>
          <a:lstStyle/>
          <a:p>
            <a:endParaRPr lang="en-CH"/>
          </a:p>
        </p:txBody>
      </p:sp>
    </p:spTree>
    <p:extLst>
      <p:ext uri="{BB962C8B-B14F-4D97-AF65-F5344CB8AC3E}">
        <p14:creationId xmlns:p14="http://schemas.microsoft.com/office/powerpoint/2010/main" val="359888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410592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EBFE5-3548-1B44-97FD-24CBB5FED79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88E4E-0187-B44D-B13E-0324F4C640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F8FBDC-2427-A94D-A4C9-BEC4037C19E1}"/>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6/4/2024</a:t>
            </a:fld>
            <a:endParaRPr lang="en-US"/>
          </a:p>
        </p:txBody>
      </p:sp>
      <p:sp>
        <p:nvSpPr>
          <p:cNvPr id="5" name="Footer Placeholder 4">
            <a:extLst>
              <a:ext uri="{FF2B5EF4-FFF2-40B4-BE49-F238E27FC236}">
                <a16:creationId xmlns:a16="http://schemas.microsoft.com/office/drawing/2014/main" id="{D4B19B95-2A39-3D44-8BBC-1D2E18D23DC2}"/>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6" name="Slide Number Placeholder 5">
            <a:extLst>
              <a:ext uri="{FF2B5EF4-FFF2-40B4-BE49-F238E27FC236}">
                <a16:creationId xmlns:a16="http://schemas.microsoft.com/office/drawing/2014/main" id="{70B905DA-E851-2047-B7AD-4ADC546E228F}"/>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292021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9693A8-764A-5847-96B5-35405EEADB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1B9B39-D139-8E41-9EB7-957593E016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A18C1E-30D5-DB40-B525-80D33C9C8A89}"/>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6" name="Footer Placeholder 5">
            <a:extLst>
              <a:ext uri="{FF2B5EF4-FFF2-40B4-BE49-F238E27FC236}">
                <a16:creationId xmlns:a16="http://schemas.microsoft.com/office/drawing/2014/main" id="{DAC33321-38F1-2B40-8979-9605085D46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BD39E-5E35-EC47-827B-0C5357334FBD}"/>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itle Placeholder 1">
            <a:extLst>
              <a:ext uri="{FF2B5EF4-FFF2-40B4-BE49-F238E27FC236}">
                <a16:creationId xmlns:a16="http://schemas.microsoft.com/office/drawing/2014/main" id="{C11DCD63-1FA2-3E48-AF9C-10252617CB44}"/>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Tree>
    <p:extLst>
      <p:ext uri="{BB962C8B-B14F-4D97-AF65-F5344CB8AC3E}">
        <p14:creationId xmlns:p14="http://schemas.microsoft.com/office/powerpoint/2010/main" val="241510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910B-6945-0D42-8E33-48CD88D176D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43CA427-2A20-BE4B-BDF8-C4BC435BA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567B63-0312-3D4A-AEE8-4CF24D48DD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5699E-C9E4-1D49-ADD0-6116A2B25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FCD3A-78A8-154B-B783-90649356C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B681F-EDBC-1E41-9A36-A09D0BAD66DB}"/>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6/4/2024</a:t>
            </a:fld>
            <a:endParaRPr lang="en-US"/>
          </a:p>
        </p:txBody>
      </p:sp>
      <p:sp>
        <p:nvSpPr>
          <p:cNvPr id="8" name="Footer Placeholder 7">
            <a:extLst>
              <a:ext uri="{FF2B5EF4-FFF2-40B4-BE49-F238E27FC236}">
                <a16:creationId xmlns:a16="http://schemas.microsoft.com/office/drawing/2014/main" id="{F88DD1BE-5F1F-EF40-B9EC-542DD55B099F}"/>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9" name="Slide Number Placeholder 8">
            <a:extLst>
              <a:ext uri="{FF2B5EF4-FFF2-40B4-BE49-F238E27FC236}">
                <a16:creationId xmlns:a16="http://schemas.microsoft.com/office/drawing/2014/main" id="{029B77F1-2B56-484E-A3BF-E86D6D681EF3}"/>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51188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62846E-9D4C-584D-8DAD-14BDB84F8917}"/>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6/4/2024</a:t>
            </a:fld>
            <a:endParaRPr lang="en-US"/>
          </a:p>
        </p:txBody>
      </p:sp>
      <p:sp>
        <p:nvSpPr>
          <p:cNvPr id="4" name="Footer Placeholder 3">
            <a:extLst>
              <a:ext uri="{FF2B5EF4-FFF2-40B4-BE49-F238E27FC236}">
                <a16:creationId xmlns:a16="http://schemas.microsoft.com/office/drawing/2014/main" id="{CE48A8C8-C349-1444-9985-1DF007BF566B}"/>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5" name="Slide Number Placeholder 4">
            <a:extLst>
              <a:ext uri="{FF2B5EF4-FFF2-40B4-BE49-F238E27FC236}">
                <a16:creationId xmlns:a16="http://schemas.microsoft.com/office/drawing/2014/main" id="{9758E59E-B97B-694E-AF30-7A30AC9E8EFD}"/>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151949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F525C-6108-6E43-B863-FAF1893189A3}"/>
              </a:ext>
            </a:extLst>
          </p:cNvPr>
          <p:cNvSpPr>
            <a:spLocks noGrp="1"/>
          </p:cNvSpPr>
          <p:nvPr>
            <p:ph type="dt" sz="half" idx="10"/>
          </p:nvPr>
        </p:nvSpPr>
        <p:spPr/>
        <p:txBody>
          <a:bodyPr/>
          <a:lstStyle/>
          <a:p>
            <a:fld id="{15C9D292-A04B-5B4F-AE15-D677C56A4EEB}" type="datetimeFigureOut">
              <a:rPr lang="en-US" smtClean="0"/>
              <a:t>6/4/2024</a:t>
            </a:fld>
            <a:endParaRPr lang="en-US"/>
          </a:p>
        </p:txBody>
      </p:sp>
      <p:sp>
        <p:nvSpPr>
          <p:cNvPr id="3" name="Footer Placeholder 2">
            <a:extLst>
              <a:ext uri="{FF2B5EF4-FFF2-40B4-BE49-F238E27FC236}">
                <a16:creationId xmlns:a16="http://schemas.microsoft.com/office/drawing/2014/main" id="{C48E339B-C9F8-E84E-8046-E7A6D0E727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4FB2D-17DA-834A-A648-EFB6AD035EC3}"/>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98340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7529-C436-2349-98AC-2F0A9242574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9E632-BA9A-144E-B125-45F61AC89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561D26-0F0E-4844-B545-B9A9E6EC8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1D033-FCE9-8748-B254-AB37EACC77EC}"/>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6/4/2024</a:t>
            </a:fld>
            <a:endParaRPr lang="en-US"/>
          </a:p>
        </p:txBody>
      </p:sp>
      <p:sp>
        <p:nvSpPr>
          <p:cNvPr id="6" name="Footer Placeholder 5">
            <a:extLst>
              <a:ext uri="{FF2B5EF4-FFF2-40B4-BE49-F238E27FC236}">
                <a16:creationId xmlns:a16="http://schemas.microsoft.com/office/drawing/2014/main" id="{4C590579-D5E6-D748-A20F-97E61F8A03D3}"/>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7" name="Slide Number Placeholder 6">
            <a:extLst>
              <a:ext uri="{FF2B5EF4-FFF2-40B4-BE49-F238E27FC236}">
                <a16:creationId xmlns:a16="http://schemas.microsoft.com/office/drawing/2014/main" id="{0754380D-CD5D-FE4F-85BB-406B670AA90C}"/>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0567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1156F8-0345-3A47-8451-B3D424472F4E}"/>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
        <p:nvSpPr>
          <p:cNvPr id="3" name="Text Placeholder 2">
            <a:extLst>
              <a:ext uri="{FF2B5EF4-FFF2-40B4-BE49-F238E27FC236}">
                <a16:creationId xmlns:a16="http://schemas.microsoft.com/office/drawing/2014/main" id="{39ADFFA7-F4E5-E341-A3BA-8620342FA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FA162-4E95-3144-83E1-E6E837329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9D292-A04B-5B4F-AE15-D677C56A4EEB}" type="datetimeFigureOut">
              <a:rPr lang="en-US" smtClean="0"/>
              <a:t>6/4/2024</a:t>
            </a:fld>
            <a:endParaRPr lang="en-US"/>
          </a:p>
        </p:txBody>
      </p:sp>
      <p:sp>
        <p:nvSpPr>
          <p:cNvPr id="5" name="Footer Placeholder 4">
            <a:extLst>
              <a:ext uri="{FF2B5EF4-FFF2-40B4-BE49-F238E27FC236}">
                <a16:creationId xmlns:a16="http://schemas.microsoft.com/office/drawing/2014/main" id="{36D5AFF5-1F0E-3D45-9604-DB44F4F08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097B92-EB97-5040-BA50-C0E4501893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92078-1AB4-D74E-8C48-1FDA2DF02B8F}" type="slidenum">
              <a:rPr lang="en-US" smtClean="0"/>
              <a:t>‹#›</a:t>
            </a:fld>
            <a:endParaRPr lang="en-US"/>
          </a:p>
        </p:txBody>
      </p:sp>
      <p:pic>
        <p:nvPicPr>
          <p:cNvPr id="12" name="Picture 11">
            <a:extLst>
              <a:ext uri="{FF2B5EF4-FFF2-40B4-BE49-F238E27FC236}">
                <a16:creationId xmlns:a16="http://schemas.microsoft.com/office/drawing/2014/main" id="{7665A655-89EA-0DA3-F5D4-61342B1C183F}"/>
              </a:ext>
            </a:extLst>
          </p:cNvPr>
          <p:cNvPicPr>
            <a:picLocks noChangeAspect="1"/>
          </p:cNvPicPr>
          <p:nvPr userDrawn="1"/>
        </p:nvPicPr>
        <p:blipFill>
          <a:blip r:embed="rId15"/>
          <a:stretch>
            <a:fillRect/>
          </a:stretch>
        </p:blipFill>
        <p:spPr>
          <a:xfrm>
            <a:off x="10197023" y="5342646"/>
            <a:ext cx="2522974" cy="2376000"/>
          </a:xfrm>
          <a:prstGeom prst="rect">
            <a:avLst/>
          </a:prstGeom>
        </p:spPr>
      </p:pic>
    </p:spTree>
    <p:extLst>
      <p:ext uri="{BB962C8B-B14F-4D97-AF65-F5344CB8AC3E}">
        <p14:creationId xmlns:p14="http://schemas.microsoft.com/office/powerpoint/2010/main" val="3420495073"/>
      </p:ext>
    </p:extLst>
  </p:cSld>
  <p:clrMap bg1="lt1" tx1="dk1" bg2="lt2" tx2="dk2" accent1="accent1" accent2="accent2" accent3="accent3" accent4="accent4" accent5="accent5" accent6="accent6" hlink="hlink" folHlink="folHlink"/>
  <p:sldLayoutIdLst>
    <p:sldLayoutId id="2147483696" r:id="rId1"/>
    <p:sldLayoutId id="2147483722"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8.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g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2.gif"/><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www.getfocal.ai/blog/fraud-detection-with-machine-learning" TargetMode="External"/><Relationship Id="rId2" Type="http://schemas.openxmlformats.org/officeDocument/2006/relationships/hyperlink" Target="https://intellipaat.com/blog/fraud-detection-machine-learning-algorithms/" TargetMode="Externa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medium.com/@mollelmike/stock-market-analysis-with-gpt-4o-and-llama-index-a-deep-dive-into-ai-powered-insights-a-case-of-d63fff3f7dcd"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hyperlink" Target="mailto:michael.mollel@sartify.com"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www.sartify.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mailto:info@sartify.com" TargetMode="External"/><Relationship Id="rId4" Type="http://schemas.openxmlformats.org/officeDocument/2006/relationships/hyperlink" Target="https://www.sartify.com/contact-u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gif"/><Relationship Id="rId1" Type="http://schemas.openxmlformats.org/officeDocument/2006/relationships/slideLayout" Target="../slideLayouts/slideLayout5.xml"/><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4892F1-6DB8-25B6-6857-59E5D707058E}"/>
              </a:ext>
            </a:extLst>
          </p:cNvPr>
          <p:cNvSpPr>
            <a:spLocks noGrp="1"/>
          </p:cNvSpPr>
          <p:nvPr>
            <p:ph type="ctrTitle"/>
          </p:nvPr>
        </p:nvSpPr>
        <p:spPr>
          <a:xfrm>
            <a:off x="0" y="191634"/>
            <a:ext cx="12192000" cy="2387600"/>
          </a:xfrm>
        </p:spPr>
        <p:txBody>
          <a:bodyPr>
            <a:normAutofit fontScale="90000"/>
          </a:bodyPr>
          <a:lstStyle/>
          <a:p>
            <a:r>
              <a:rPr lang="en-US" dirty="0"/>
              <a:t>Introduction to Artificial Intelligence and Its Applications in Social Security Funds</a:t>
            </a:r>
          </a:p>
        </p:txBody>
      </p:sp>
      <p:sp>
        <p:nvSpPr>
          <p:cNvPr id="5" name="Subtitle 4">
            <a:extLst>
              <a:ext uri="{FF2B5EF4-FFF2-40B4-BE49-F238E27FC236}">
                <a16:creationId xmlns:a16="http://schemas.microsoft.com/office/drawing/2014/main" id="{858D9220-1B5F-6F57-A28F-D37DE2A37AC1}"/>
              </a:ext>
            </a:extLst>
          </p:cNvPr>
          <p:cNvSpPr>
            <a:spLocks noGrp="1"/>
          </p:cNvSpPr>
          <p:nvPr>
            <p:ph type="subTitle" idx="1"/>
          </p:nvPr>
        </p:nvSpPr>
        <p:spPr>
          <a:xfrm>
            <a:off x="1524000" y="4064681"/>
            <a:ext cx="9144000" cy="1655762"/>
          </a:xfrm>
        </p:spPr>
        <p:txBody>
          <a:bodyPr/>
          <a:lstStyle/>
          <a:p>
            <a:r>
              <a:rPr lang="en-GB" dirty="0">
                <a:solidFill>
                  <a:srgbClr val="FFD700"/>
                </a:solidFill>
              </a:rPr>
              <a:t>Dr Michael S. Mollel (PhD)</a:t>
            </a:r>
          </a:p>
          <a:p>
            <a:r>
              <a:rPr lang="en-GB" dirty="0">
                <a:solidFill>
                  <a:srgbClr val="00FFFF"/>
                </a:solidFill>
              </a:rPr>
              <a:t>Co-Founder &amp; CEO  </a:t>
            </a:r>
            <a:r>
              <a:rPr lang="en-GB" dirty="0" err="1">
                <a:solidFill>
                  <a:srgbClr val="00FFFF"/>
                </a:solidFill>
              </a:rPr>
              <a:t>Sartify</a:t>
            </a:r>
            <a:r>
              <a:rPr lang="en-GB" dirty="0">
                <a:solidFill>
                  <a:srgbClr val="00FFFF"/>
                </a:solidFill>
              </a:rPr>
              <a:t> LLC</a:t>
            </a:r>
            <a:endParaRPr lang="en-US" dirty="0">
              <a:solidFill>
                <a:srgbClr val="00FFFF"/>
              </a:solidFill>
            </a:endParaRPr>
          </a:p>
        </p:txBody>
      </p:sp>
      <p:sp>
        <p:nvSpPr>
          <p:cNvPr id="6" name="Rectangle 5">
            <a:extLst>
              <a:ext uri="{FF2B5EF4-FFF2-40B4-BE49-F238E27FC236}">
                <a16:creationId xmlns:a16="http://schemas.microsoft.com/office/drawing/2014/main" id="{04A65295-0D93-4E2C-4032-0B3430619867}"/>
              </a:ext>
            </a:extLst>
          </p:cNvPr>
          <p:cNvSpPr/>
          <p:nvPr/>
        </p:nvSpPr>
        <p:spPr>
          <a:xfrm>
            <a:off x="10161814" y="5230589"/>
            <a:ext cx="1964872" cy="1588180"/>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B22A88-D514-B25B-4BFC-88E81F4A01A3}"/>
              </a:ext>
            </a:extLst>
          </p:cNvPr>
          <p:cNvPicPr>
            <a:picLocks noChangeAspect="1"/>
          </p:cNvPicPr>
          <p:nvPr/>
        </p:nvPicPr>
        <p:blipFill>
          <a:blip r:embed="rId2"/>
          <a:stretch>
            <a:fillRect/>
          </a:stretch>
        </p:blipFill>
        <p:spPr>
          <a:xfrm>
            <a:off x="4815399" y="4003995"/>
            <a:ext cx="2561201" cy="2412000"/>
          </a:xfrm>
          <a:prstGeom prst="rect">
            <a:avLst/>
          </a:prstGeom>
        </p:spPr>
      </p:pic>
    </p:spTree>
    <p:extLst>
      <p:ext uri="{BB962C8B-B14F-4D97-AF65-F5344CB8AC3E}">
        <p14:creationId xmlns:p14="http://schemas.microsoft.com/office/powerpoint/2010/main" val="318648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BD4DCD-5AC2-547C-6C7D-398EAA6884F0}"/>
              </a:ext>
            </a:extLst>
          </p:cNvPr>
          <p:cNvSpPr>
            <a:spLocks noGrp="1"/>
          </p:cNvSpPr>
          <p:nvPr>
            <p:ph type="title"/>
          </p:nvPr>
        </p:nvSpPr>
        <p:spPr/>
        <p:txBody>
          <a:bodyPr/>
          <a:lstStyle/>
          <a:p>
            <a:r>
              <a:rPr lang="en-US" dirty="0"/>
              <a:t>Key AI Technologies</a:t>
            </a:r>
          </a:p>
        </p:txBody>
      </p:sp>
      <p:sp>
        <p:nvSpPr>
          <p:cNvPr id="6" name="Text Placeholder 5">
            <a:extLst>
              <a:ext uri="{FF2B5EF4-FFF2-40B4-BE49-F238E27FC236}">
                <a16:creationId xmlns:a16="http://schemas.microsoft.com/office/drawing/2014/main" id="{846B94B8-9C46-E4B2-1298-A0F55524008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3754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F366F5-A800-06EF-2553-8095F005FC89}"/>
              </a:ext>
            </a:extLst>
          </p:cNvPr>
          <p:cNvSpPr>
            <a:spLocks noGrp="1"/>
          </p:cNvSpPr>
          <p:nvPr>
            <p:ph sz="half" idx="1"/>
          </p:nvPr>
        </p:nvSpPr>
        <p:spPr>
          <a:xfrm>
            <a:off x="838200" y="1825625"/>
            <a:ext cx="5181600" cy="4356000"/>
          </a:xfrm>
        </p:spPr>
        <p:txBody>
          <a:bodyPr/>
          <a:lstStyle/>
          <a:p>
            <a:pPr algn="just">
              <a:buFont typeface="Arial" panose="020B0604020202020204" pitchFamily="34" charset="0"/>
              <a:buChar char="•"/>
            </a:pPr>
            <a:r>
              <a:rPr lang="en-US" sz="2400" dirty="0">
                <a:solidFill>
                  <a:schemeClr val="accent6"/>
                </a:solidFill>
              </a:rPr>
              <a:t>Reinforcement Learning: </a:t>
            </a:r>
            <a:r>
              <a:rPr lang="en-US" sz="2400" dirty="0"/>
              <a:t>AI agents learn to make decisions by interacting with an environment. Successes in game-playing (e.g., AlphaGo, AlphaFold) and robotics control.</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endParaRPr lang="en-US" dirty="0"/>
          </a:p>
        </p:txBody>
      </p:sp>
      <p:sp>
        <p:nvSpPr>
          <p:cNvPr id="10" name="Content Placeholder 9">
            <a:extLst>
              <a:ext uri="{FF2B5EF4-FFF2-40B4-BE49-F238E27FC236}">
                <a16:creationId xmlns:a16="http://schemas.microsoft.com/office/drawing/2014/main" id="{DE8918A8-4A46-38A0-6697-5D8BBA3D6D6A}"/>
              </a:ext>
            </a:extLst>
          </p:cNvPr>
          <p:cNvSpPr>
            <a:spLocks noGrp="1"/>
          </p:cNvSpPr>
          <p:nvPr>
            <p:ph sz="half" idx="2"/>
          </p:nvPr>
        </p:nvSpPr>
        <p:spPr/>
        <p:txBody>
          <a:bodyPr/>
          <a:lstStyle/>
          <a:p>
            <a:pPr algn="just">
              <a:buFont typeface="Arial" panose="020B0604020202020204" pitchFamily="34" charset="0"/>
              <a:buChar char="•"/>
            </a:pPr>
            <a:r>
              <a:rPr lang="en-US" sz="2400" dirty="0">
                <a:solidFill>
                  <a:schemeClr val="accent6"/>
                </a:solidFill>
              </a:rPr>
              <a:t>Computer Vision: </a:t>
            </a:r>
            <a:r>
              <a:rPr lang="en-US" sz="2400" dirty="0"/>
              <a:t>AI systems that accurately identify and analyze visual data. Tasks (object detection, facial recognition, medical imaging, etc.)</a:t>
            </a:r>
          </a:p>
          <a:p>
            <a:pPr>
              <a:buFont typeface="Arial" panose="020B0604020202020204" pitchFamily="34" charset="0"/>
              <a:buChar char="•"/>
            </a:pPr>
            <a:endParaRPr lang="en-US" sz="2400" dirty="0"/>
          </a:p>
          <a:p>
            <a:endParaRPr lang="en-US" dirty="0"/>
          </a:p>
        </p:txBody>
      </p:sp>
      <p:sp>
        <p:nvSpPr>
          <p:cNvPr id="2" name="Title 1">
            <a:extLst>
              <a:ext uri="{FF2B5EF4-FFF2-40B4-BE49-F238E27FC236}">
                <a16:creationId xmlns:a16="http://schemas.microsoft.com/office/drawing/2014/main" id="{C2B2005F-B474-49DA-9221-A489CCA7C695}"/>
              </a:ext>
            </a:extLst>
          </p:cNvPr>
          <p:cNvSpPr>
            <a:spLocks noGrp="1"/>
          </p:cNvSpPr>
          <p:nvPr>
            <p:ph type="title"/>
          </p:nvPr>
        </p:nvSpPr>
        <p:spPr/>
        <p:txBody>
          <a:bodyPr/>
          <a:lstStyle/>
          <a:p>
            <a:r>
              <a:rPr lang="en-US" dirty="0"/>
              <a:t>AI can Do</a:t>
            </a:r>
            <a:endParaRPr lang="en-GB" dirty="0"/>
          </a:p>
        </p:txBody>
      </p:sp>
      <p:pic>
        <p:nvPicPr>
          <p:cNvPr id="4" name="Picture 3">
            <a:extLst>
              <a:ext uri="{FF2B5EF4-FFF2-40B4-BE49-F238E27FC236}">
                <a16:creationId xmlns:a16="http://schemas.microsoft.com/office/drawing/2014/main" id="{5EEB8D24-84F9-9490-32B6-EB7D74D65EC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16" name="Picture 15">
            <a:extLst>
              <a:ext uri="{FF2B5EF4-FFF2-40B4-BE49-F238E27FC236}">
                <a16:creationId xmlns:a16="http://schemas.microsoft.com/office/drawing/2014/main" id="{E828C2C0-D8C4-CF1C-DB45-B4070ADAAD98}"/>
              </a:ext>
            </a:extLst>
          </p:cNvPr>
          <p:cNvPicPr>
            <a:picLocks noChangeAspect="1"/>
          </p:cNvPicPr>
          <p:nvPr/>
        </p:nvPicPr>
        <p:blipFill>
          <a:blip r:embed="rId3"/>
          <a:stretch>
            <a:fillRect/>
          </a:stretch>
        </p:blipFill>
        <p:spPr>
          <a:xfrm>
            <a:off x="1758043" y="3526972"/>
            <a:ext cx="2556000" cy="2556000"/>
          </a:xfrm>
          <a:prstGeom prst="rect">
            <a:avLst/>
          </a:prstGeom>
        </p:spPr>
      </p:pic>
      <p:pic>
        <p:nvPicPr>
          <p:cNvPr id="20" name="Picture 19">
            <a:extLst>
              <a:ext uri="{FF2B5EF4-FFF2-40B4-BE49-F238E27FC236}">
                <a16:creationId xmlns:a16="http://schemas.microsoft.com/office/drawing/2014/main" id="{61C8703A-B72C-0FC8-3E39-6AD59DEB9D4F}"/>
              </a:ext>
            </a:extLst>
          </p:cNvPr>
          <p:cNvPicPr>
            <a:picLocks noChangeAspect="1"/>
          </p:cNvPicPr>
          <p:nvPr/>
        </p:nvPicPr>
        <p:blipFill>
          <a:blip r:embed="rId4"/>
          <a:stretch>
            <a:fillRect/>
          </a:stretch>
        </p:blipFill>
        <p:spPr>
          <a:xfrm rot="16200000">
            <a:off x="7308657" y="2325205"/>
            <a:ext cx="3365890" cy="5127171"/>
          </a:xfrm>
          <a:prstGeom prst="rect">
            <a:avLst/>
          </a:prstGeom>
        </p:spPr>
      </p:pic>
    </p:spTree>
    <p:extLst>
      <p:ext uri="{BB962C8B-B14F-4D97-AF65-F5344CB8AC3E}">
        <p14:creationId xmlns:p14="http://schemas.microsoft.com/office/powerpoint/2010/main" val="2665309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F71BE2-A534-AAAD-1D68-B4A8552E602D}"/>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2400" dirty="0">
                <a:solidFill>
                  <a:schemeClr val="accent6"/>
                </a:solidFill>
              </a:rPr>
              <a:t>Large Language Models (LLMs):  </a:t>
            </a:r>
            <a:r>
              <a:rPr lang="en-US" sz="2400" dirty="0"/>
              <a:t>Massive neural networks trained on vast textual data (e.g., GPTs, BERT, LaMDA, Claude). Capable of generating human-like text, answering questions, and understanding natural language</a:t>
            </a:r>
          </a:p>
          <a:p>
            <a:pPr algn="just">
              <a:buFont typeface="Arial" panose="020B0604020202020204" pitchFamily="34" charset="0"/>
              <a:buChar char="•"/>
            </a:pPr>
            <a:r>
              <a:rPr lang="en-US" sz="2400" dirty="0">
                <a:solidFill>
                  <a:schemeClr val="accent6"/>
                </a:solidFill>
              </a:rPr>
              <a:t>Generative AI: </a:t>
            </a:r>
            <a:r>
              <a:rPr lang="en-US" sz="2400" dirty="0"/>
              <a:t>AI models that can create new content, such as images, videos, music, and code( e.g., DALL-E, Stable Diffusion, Midjourney (image generation), </a:t>
            </a:r>
            <a:r>
              <a:rPr lang="en-US" sz="2400" dirty="0" err="1"/>
              <a:t>Mubert</a:t>
            </a:r>
            <a:r>
              <a:rPr lang="en-US" sz="2400" dirty="0"/>
              <a:t> (music generation)</a:t>
            </a:r>
          </a:p>
          <a:p>
            <a:pPr algn="just">
              <a:buFont typeface="Arial" panose="020B0604020202020204" pitchFamily="34" charset="0"/>
              <a:buChar char="•"/>
            </a:pPr>
            <a:endParaRPr lang="en-US" sz="2400" dirty="0"/>
          </a:p>
          <a:p>
            <a:endParaRPr lang="en-US" dirty="0"/>
          </a:p>
        </p:txBody>
      </p:sp>
      <p:pic>
        <p:nvPicPr>
          <p:cNvPr id="8" name="Content Placeholder 7">
            <a:extLst>
              <a:ext uri="{FF2B5EF4-FFF2-40B4-BE49-F238E27FC236}">
                <a16:creationId xmlns:a16="http://schemas.microsoft.com/office/drawing/2014/main" id="{59B75C48-A6A4-C76E-4B1B-4606BFC20807}"/>
              </a:ext>
            </a:extLst>
          </p:cNvPr>
          <p:cNvPicPr>
            <a:picLocks noGrp="1" noChangeAspect="1"/>
          </p:cNvPicPr>
          <p:nvPr>
            <p:ph sz="half" idx="2"/>
          </p:nvPr>
        </p:nvPicPr>
        <p:blipFill>
          <a:blip r:embed="rId2"/>
          <a:stretch>
            <a:fillRect/>
          </a:stretch>
        </p:blipFill>
        <p:spPr>
          <a:xfrm>
            <a:off x="6172200" y="2541810"/>
            <a:ext cx="5181600" cy="2918968"/>
          </a:xfrm>
        </p:spPr>
      </p:pic>
      <p:sp>
        <p:nvSpPr>
          <p:cNvPr id="2" name="Title 1">
            <a:extLst>
              <a:ext uri="{FF2B5EF4-FFF2-40B4-BE49-F238E27FC236}">
                <a16:creationId xmlns:a16="http://schemas.microsoft.com/office/drawing/2014/main" id="{1FA89090-31FA-0918-40D3-7361D58CDA7D}"/>
              </a:ext>
            </a:extLst>
          </p:cNvPr>
          <p:cNvSpPr>
            <a:spLocks noGrp="1"/>
          </p:cNvSpPr>
          <p:nvPr>
            <p:ph type="title"/>
          </p:nvPr>
        </p:nvSpPr>
        <p:spPr/>
        <p:txBody>
          <a:bodyPr/>
          <a:lstStyle/>
          <a:p>
            <a:r>
              <a:rPr lang="en-US" dirty="0"/>
              <a:t>AI can Do</a:t>
            </a:r>
          </a:p>
        </p:txBody>
      </p:sp>
      <p:pic>
        <p:nvPicPr>
          <p:cNvPr id="4" name="Picture 3">
            <a:extLst>
              <a:ext uri="{FF2B5EF4-FFF2-40B4-BE49-F238E27FC236}">
                <a16:creationId xmlns:a16="http://schemas.microsoft.com/office/drawing/2014/main" id="{8096CA95-0249-E94E-7282-81F341F0F0AF}"/>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04912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A56554-14E5-3681-3E86-B936B87278E0}"/>
              </a:ext>
            </a:extLst>
          </p:cNvPr>
          <p:cNvSpPr>
            <a:spLocks noGrp="1"/>
          </p:cNvSpPr>
          <p:nvPr>
            <p:ph sz="half" idx="1"/>
          </p:nvPr>
        </p:nvSpPr>
        <p:spPr/>
        <p:txBody>
          <a:bodyPr anchor="ctr">
            <a:normAutofit/>
          </a:bodyPr>
          <a:lstStyle/>
          <a:p>
            <a:pPr algn="just">
              <a:buFont typeface="Arial" panose="020B0604020202020204" pitchFamily="34" charset="0"/>
              <a:buChar char="•"/>
            </a:pPr>
            <a:r>
              <a:rPr lang="en-US" sz="2400" dirty="0">
                <a:solidFill>
                  <a:schemeClr val="accent2"/>
                </a:solidFill>
              </a:rPr>
              <a:t>Deep Learning: </a:t>
            </a:r>
            <a:r>
              <a:rPr lang="en-US" sz="2400" dirty="0"/>
              <a:t>A sophisticated form of Machine Learning inspired by the human brain's neural networks. Uses multi-layered artificial neural networks to learn from vast amounts of data. Excels in tasks like image and speech recognition and natural language processing.</a:t>
            </a:r>
          </a:p>
        </p:txBody>
      </p:sp>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AI can Do</a:t>
            </a:r>
            <a:endParaRPr lang="en-GB" dirty="0"/>
          </a:p>
        </p:txBody>
      </p:sp>
      <p:pic>
        <p:nvPicPr>
          <p:cNvPr id="4" name="Picture 3">
            <a:extLst>
              <a:ext uri="{FF2B5EF4-FFF2-40B4-BE49-F238E27FC236}">
                <a16:creationId xmlns:a16="http://schemas.microsoft.com/office/drawing/2014/main" id="{98D96551-7E23-6E23-315A-108C9AF43CF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10" name="Rectangle 9">
            <a:extLst>
              <a:ext uri="{FF2B5EF4-FFF2-40B4-BE49-F238E27FC236}">
                <a16:creationId xmlns:a16="http://schemas.microsoft.com/office/drawing/2014/main" id="{5B6F6B38-2460-9F83-D438-45154E8A061F}"/>
              </a:ext>
            </a:extLst>
          </p:cNvPr>
          <p:cNvSpPr/>
          <p:nvPr/>
        </p:nvSpPr>
        <p:spPr>
          <a:xfrm>
            <a:off x="6364637" y="1932122"/>
            <a:ext cx="4839038" cy="41432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E5229303-7728-3647-F157-3F8239057247}"/>
              </a:ext>
            </a:extLst>
          </p:cNvPr>
          <p:cNvPicPr>
            <a:picLocks noGrp="1" noChangeAspect="1"/>
          </p:cNvPicPr>
          <p:nvPr>
            <p:ph sz="half" idx="2"/>
          </p:nvPr>
        </p:nvPicPr>
        <p:blipFill>
          <a:blip r:embed="rId3"/>
          <a:stretch>
            <a:fillRect/>
          </a:stretch>
        </p:blipFill>
        <p:spPr>
          <a:xfrm>
            <a:off x="6172200" y="2382044"/>
            <a:ext cx="5181600" cy="3238500"/>
          </a:xfrm>
        </p:spPr>
      </p:pic>
    </p:spTree>
    <p:extLst>
      <p:ext uri="{BB962C8B-B14F-4D97-AF65-F5344CB8AC3E}">
        <p14:creationId xmlns:p14="http://schemas.microsoft.com/office/powerpoint/2010/main" val="1812917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F41117-5FD1-A4F2-F1B7-13BA7A32DC66}"/>
              </a:ext>
            </a:extLst>
          </p:cNvPr>
          <p:cNvSpPr>
            <a:spLocks noGrp="1"/>
          </p:cNvSpPr>
          <p:nvPr>
            <p:ph type="title"/>
          </p:nvPr>
        </p:nvSpPr>
        <p:spPr/>
        <p:txBody>
          <a:bodyPr/>
          <a:lstStyle/>
          <a:p>
            <a:r>
              <a:rPr lang="en-US" dirty="0"/>
              <a:t>How AI Works</a:t>
            </a:r>
          </a:p>
        </p:txBody>
      </p:sp>
      <p:sp>
        <p:nvSpPr>
          <p:cNvPr id="5" name="Text Placeholder 4">
            <a:extLst>
              <a:ext uri="{FF2B5EF4-FFF2-40B4-BE49-F238E27FC236}">
                <a16:creationId xmlns:a16="http://schemas.microsoft.com/office/drawing/2014/main" id="{0C962A95-F459-7AB3-2E21-27B4B232E27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83532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341BDC-1D2F-E791-A0E4-148E216EEEF4}"/>
              </a:ext>
            </a:extLst>
          </p:cNvPr>
          <p:cNvSpPr>
            <a:spLocks noGrp="1"/>
          </p:cNvSpPr>
          <p:nvPr>
            <p:ph sz="half" idx="1"/>
          </p:nvPr>
        </p:nvSpPr>
        <p:spPr/>
        <p:txBody>
          <a:bodyPr>
            <a:normAutofit/>
          </a:bodyPr>
          <a:lstStyle/>
          <a:p>
            <a:pPr algn="just"/>
            <a:r>
              <a:rPr lang="en-GB" sz="2400" dirty="0">
                <a:solidFill>
                  <a:schemeClr val="accent2"/>
                </a:solidFill>
              </a:rPr>
              <a:t>Data: </a:t>
            </a:r>
            <a:r>
              <a:rPr lang="en-US" sz="2400" dirty="0"/>
              <a:t>They can be structured (databases) or unstructured (images, text, audio). AI systems rely heavily on data for training and decision-making. Quality and quantity of data are crucial for effective AI models.</a:t>
            </a:r>
          </a:p>
          <a:p>
            <a:pPr algn="just"/>
            <a:endParaRPr lang="en-GB" sz="2400" dirty="0"/>
          </a:p>
          <a:p>
            <a:pPr algn="just"/>
            <a:r>
              <a:rPr lang="en-US" sz="2400" dirty="0">
                <a:solidFill>
                  <a:schemeClr val="accent2"/>
                </a:solidFill>
              </a:rPr>
              <a:t>Algorithms: </a:t>
            </a:r>
            <a:r>
              <a:rPr lang="en-US" sz="2400" dirty="0"/>
              <a:t>are the mathematical models and rules that drive AI systems. Algorithms learn from data and make predictions or decisions.</a:t>
            </a:r>
          </a:p>
          <a:p>
            <a:endParaRPr lang="en-US" sz="2400" dirty="0"/>
          </a:p>
        </p:txBody>
      </p:sp>
      <p:pic>
        <p:nvPicPr>
          <p:cNvPr id="7" name="Content Placeholder 6">
            <a:extLst>
              <a:ext uri="{FF2B5EF4-FFF2-40B4-BE49-F238E27FC236}">
                <a16:creationId xmlns:a16="http://schemas.microsoft.com/office/drawing/2014/main" id="{0BF0D9FE-D081-FA30-2E87-EF63D4238393}"/>
              </a:ext>
            </a:extLst>
          </p:cNvPr>
          <p:cNvPicPr>
            <a:picLocks noGrp="1" noChangeAspect="1"/>
          </p:cNvPicPr>
          <p:nvPr>
            <p:ph sz="half" idx="2"/>
          </p:nvPr>
        </p:nvPicPr>
        <p:blipFill>
          <a:blip r:embed="rId3"/>
          <a:stretch>
            <a:fillRect/>
          </a:stretch>
        </p:blipFill>
        <p:spPr>
          <a:xfrm>
            <a:off x="7442890" y="1796562"/>
            <a:ext cx="2880000" cy="2220401"/>
          </a:xfrm>
        </p:spPr>
      </p:pic>
      <p:sp>
        <p:nvSpPr>
          <p:cNvPr id="2" name="Title 1">
            <a:extLst>
              <a:ext uri="{FF2B5EF4-FFF2-40B4-BE49-F238E27FC236}">
                <a16:creationId xmlns:a16="http://schemas.microsoft.com/office/drawing/2014/main" id="{89CB572A-6C89-3AC3-D281-BEA958489977}"/>
              </a:ext>
            </a:extLst>
          </p:cNvPr>
          <p:cNvSpPr>
            <a:spLocks noGrp="1"/>
          </p:cNvSpPr>
          <p:nvPr>
            <p:ph type="title"/>
          </p:nvPr>
        </p:nvSpPr>
        <p:spPr/>
        <p:txBody>
          <a:bodyPr/>
          <a:lstStyle/>
          <a:p>
            <a:r>
              <a:rPr lang="en-GB" dirty="0"/>
              <a:t>How AI Works</a:t>
            </a:r>
            <a:endParaRPr lang="en-US" dirty="0"/>
          </a:p>
        </p:txBody>
      </p:sp>
      <p:pic>
        <p:nvPicPr>
          <p:cNvPr id="4" name="Picture 3">
            <a:extLst>
              <a:ext uri="{FF2B5EF4-FFF2-40B4-BE49-F238E27FC236}">
                <a16:creationId xmlns:a16="http://schemas.microsoft.com/office/drawing/2014/main" id="{473D89AD-2CC9-BC81-DD8B-558FD080A22C}"/>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pic>
        <p:nvPicPr>
          <p:cNvPr id="9" name="Picture 8">
            <a:extLst>
              <a:ext uri="{FF2B5EF4-FFF2-40B4-BE49-F238E27FC236}">
                <a16:creationId xmlns:a16="http://schemas.microsoft.com/office/drawing/2014/main" id="{B9D0E91D-B249-0EB6-9703-B28760E244FF}"/>
              </a:ext>
            </a:extLst>
          </p:cNvPr>
          <p:cNvPicPr>
            <a:picLocks noChangeAspect="1"/>
          </p:cNvPicPr>
          <p:nvPr/>
        </p:nvPicPr>
        <p:blipFill>
          <a:blip r:embed="rId5"/>
          <a:stretch>
            <a:fillRect/>
          </a:stretch>
        </p:blipFill>
        <p:spPr>
          <a:xfrm>
            <a:off x="7442890" y="4016963"/>
            <a:ext cx="2880000" cy="2160000"/>
          </a:xfrm>
          <a:prstGeom prst="rect">
            <a:avLst/>
          </a:prstGeom>
        </p:spPr>
      </p:pic>
    </p:spTree>
    <p:extLst>
      <p:ext uri="{BB962C8B-B14F-4D97-AF65-F5344CB8AC3E}">
        <p14:creationId xmlns:p14="http://schemas.microsoft.com/office/powerpoint/2010/main" val="1320601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341BDC-1D2F-E791-A0E4-148E216EEEF4}"/>
              </a:ext>
            </a:extLst>
          </p:cNvPr>
          <p:cNvSpPr>
            <a:spLocks noGrp="1"/>
          </p:cNvSpPr>
          <p:nvPr>
            <p:ph sz="half" idx="1"/>
          </p:nvPr>
        </p:nvSpPr>
        <p:spPr/>
        <p:txBody>
          <a:bodyPr>
            <a:normAutofit/>
          </a:bodyPr>
          <a:lstStyle/>
          <a:p>
            <a:pPr algn="just">
              <a:buFont typeface="Arial" panose="020B0604020202020204" pitchFamily="34" charset="0"/>
              <a:buChar char="•"/>
            </a:pPr>
            <a:r>
              <a:rPr lang="en-US" sz="2400" dirty="0">
                <a:solidFill>
                  <a:schemeClr val="accent2"/>
                </a:solidFill>
              </a:rPr>
              <a:t>Data Processing: </a:t>
            </a:r>
            <a:endParaRPr lang="en-US" sz="2400" dirty="0"/>
          </a:p>
          <a:p>
            <a:pPr lvl="1" algn="just">
              <a:buFont typeface="Arial" panose="020B0604020202020204" pitchFamily="34" charset="0"/>
              <a:buChar char="•"/>
            </a:pPr>
            <a:r>
              <a:rPr lang="en-US" sz="2400" dirty="0"/>
              <a:t>Preprocessed and transformed into a format suitable for AI algorithms.</a:t>
            </a:r>
          </a:p>
          <a:p>
            <a:pPr lvl="1" algn="just">
              <a:buFont typeface="Arial" panose="020B0604020202020204" pitchFamily="34" charset="0"/>
              <a:buChar char="•"/>
            </a:pPr>
            <a:r>
              <a:rPr lang="en-US" sz="2400" dirty="0"/>
              <a:t>Techniques include data cleaning, normalization, feature extraction, and dimensionality reduction.</a:t>
            </a:r>
          </a:p>
          <a:p>
            <a:pPr lvl="1" algn="just">
              <a:buFont typeface="Arial" panose="020B0604020202020204" pitchFamily="34" charset="0"/>
              <a:buChar char="•"/>
            </a:pPr>
            <a:r>
              <a:rPr lang="en-US" sz="2400" dirty="0"/>
              <a:t>Remove noise, handle missing values, and extract meaningful patterns from the data.</a:t>
            </a:r>
          </a:p>
          <a:p>
            <a:endParaRPr lang="en-US" sz="2400" dirty="0"/>
          </a:p>
        </p:txBody>
      </p:sp>
      <p:sp>
        <p:nvSpPr>
          <p:cNvPr id="6" name="Content Placeholder 5">
            <a:extLst>
              <a:ext uri="{FF2B5EF4-FFF2-40B4-BE49-F238E27FC236}">
                <a16:creationId xmlns:a16="http://schemas.microsoft.com/office/drawing/2014/main" id="{52DAFB03-018F-6190-BB2F-E8B3B1B6D7B1}"/>
              </a:ext>
            </a:extLst>
          </p:cNvPr>
          <p:cNvSpPr>
            <a:spLocks noGrp="1"/>
          </p:cNvSpPr>
          <p:nvPr>
            <p:ph sz="half" idx="2"/>
          </p:nvPr>
        </p:nvSpPr>
        <p:spPr/>
        <p:txBody>
          <a:bodyPr>
            <a:normAutofit/>
          </a:bodyPr>
          <a:lstStyle/>
          <a:p>
            <a:pPr algn="just"/>
            <a:r>
              <a:rPr lang="en-US" sz="2400" dirty="0">
                <a:solidFill>
                  <a:schemeClr val="accent2"/>
                </a:solidFill>
              </a:rPr>
              <a:t>Model Training:  </a:t>
            </a:r>
          </a:p>
          <a:p>
            <a:pPr lvl="1" algn="just">
              <a:buFont typeface="Arial" panose="020B0604020202020204" pitchFamily="34" charset="0"/>
              <a:buChar char="•"/>
            </a:pPr>
            <a:r>
              <a:rPr lang="en-US" sz="2400" dirty="0"/>
              <a:t>Once the data is processed, it trains AI models using machine learning algorithms.</a:t>
            </a:r>
          </a:p>
          <a:p>
            <a:pPr lvl="1" algn="just">
              <a:buFont typeface="Arial" panose="020B0604020202020204" pitchFamily="34" charset="0"/>
              <a:buChar char="•"/>
            </a:pPr>
            <a:r>
              <a:rPr lang="en-US" sz="2400" dirty="0"/>
              <a:t>AI model learns to identify patterns and relationships within the data.</a:t>
            </a:r>
          </a:p>
          <a:p>
            <a:pPr lvl="1" algn="just">
              <a:buFont typeface="Arial" panose="020B0604020202020204" pitchFamily="34" charset="0"/>
              <a:buChar char="•"/>
            </a:pPr>
            <a:r>
              <a:rPr lang="en-US" sz="2400" dirty="0"/>
              <a:t>Different algorithms, such as supervised, unsupervised, or reinforcement learning, may be employed depending on the problem and available data.</a:t>
            </a:r>
          </a:p>
          <a:p>
            <a:pPr marL="0" indent="0" algn="just">
              <a:buNone/>
            </a:pPr>
            <a:endParaRPr lang="en-US" sz="2600" dirty="0"/>
          </a:p>
          <a:p>
            <a:pPr algn="just"/>
            <a:endParaRPr lang="en-US" sz="2600" dirty="0"/>
          </a:p>
          <a:p>
            <a:pPr algn="just"/>
            <a:endParaRPr lang="en-US" sz="2400" dirty="0"/>
          </a:p>
          <a:p>
            <a:endParaRPr lang="en-US" sz="1800" dirty="0"/>
          </a:p>
          <a:p>
            <a:endParaRPr lang="en-US" dirty="0"/>
          </a:p>
          <a:p>
            <a:endParaRPr lang="en-US" dirty="0"/>
          </a:p>
          <a:p>
            <a:pPr marL="0" indent="0">
              <a:buNone/>
            </a:pPr>
            <a:endParaRPr lang="en-US" sz="1800" dirty="0"/>
          </a:p>
          <a:p>
            <a:endParaRPr lang="en-US" dirty="0"/>
          </a:p>
        </p:txBody>
      </p:sp>
      <p:sp>
        <p:nvSpPr>
          <p:cNvPr id="2" name="Title 1">
            <a:extLst>
              <a:ext uri="{FF2B5EF4-FFF2-40B4-BE49-F238E27FC236}">
                <a16:creationId xmlns:a16="http://schemas.microsoft.com/office/drawing/2014/main" id="{89CB572A-6C89-3AC3-D281-BEA958489977}"/>
              </a:ext>
            </a:extLst>
          </p:cNvPr>
          <p:cNvSpPr>
            <a:spLocks noGrp="1"/>
          </p:cNvSpPr>
          <p:nvPr>
            <p:ph type="title"/>
          </p:nvPr>
        </p:nvSpPr>
        <p:spPr/>
        <p:txBody>
          <a:bodyPr/>
          <a:lstStyle/>
          <a:p>
            <a:r>
              <a:rPr lang="en-GB" dirty="0"/>
              <a:t>How AI Works</a:t>
            </a:r>
            <a:endParaRPr lang="en-US" dirty="0"/>
          </a:p>
        </p:txBody>
      </p:sp>
      <p:pic>
        <p:nvPicPr>
          <p:cNvPr id="4" name="Picture 3">
            <a:extLst>
              <a:ext uri="{FF2B5EF4-FFF2-40B4-BE49-F238E27FC236}">
                <a16:creationId xmlns:a16="http://schemas.microsoft.com/office/drawing/2014/main" id="{473D89AD-2CC9-BC81-DD8B-558FD080A22C}"/>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735238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FEC874B-638C-835F-F940-EE761325B4DF}"/>
              </a:ext>
            </a:extLst>
          </p:cNvPr>
          <p:cNvSpPr>
            <a:spLocks noGrp="1"/>
          </p:cNvSpPr>
          <p:nvPr>
            <p:ph sz="half" idx="1"/>
          </p:nvPr>
        </p:nvSpPr>
        <p:spPr/>
        <p:txBody>
          <a:bodyPr>
            <a:normAutofit fontScale="92500" lnSpcReduction="20000"/>
          </a:bodyPr>
          <a:lstStyle/>
          <a:p>
            <a:pPr algn="just"/>
            <a:r>
              <a:rPr lang="en-US" sz="2600" b="1" dirty="0">
                <a:solidFill>
                  <a:schemeClr val="accent2"/>
                </a:solidFill>
              </a:rPr>
              <a:t>Prediction and Decision Making</a:t>
            </a:r>
          </a:p>
          <a:p>
            <a:pPr lvl="1" algn="just">
              <a:buFont typeface="Arial" panose="020B0604020202020204" pitchFamily="34" charset="0"/>
              <a:buChar char="•"/>
            </a:pPr>
            <a:r>
              <a:rPr lang="en-US" sz="2600" dirty="0"/>
              <a:t>AI model can be deployed to make predictions or decisions on new, unseen data.</a:t>
            </a:r>
          </a:p>
          <a:p>
            <a:pPr lvl="1" algn="just">
              <a:buFont typeface="Arial" panose="020B0604020202020204" pitchFamily="34" charset="0"/>
              <a:buChar char="•"/>
            </a:pPr>
            <a:r>
              <a:rPr lang="en-US" sz="2600" dirty="0"/>
              <a:t>The model applies the learned patterns and relationships to the new data, generating outputs or recommendations.</a:t>
            </a:r>
          </a:p>
          <a:p>
            <a:pPr lvl="1" algn="just">
              <a:buFont typeface="Arial" panose="020B0604020202020204" pitchFamily="34" charset="0"/>
              <a:buChar char="•"/>
            </a:pPr>
            <a:r>
              <a:rPr lang="en-US" sz="2600" dirty="0"/>
              <a:t>Outputs can be used for fraud detection, predictive analytics, or automated decision-making processes.</a:t>
            </a:r>
          </a:p>
          <a:p>
            <a:pPr lvl="1" algn="just">
              <a:buFont typeface="Arial" panose="020B0604020202020204" pitchFamily="34" charset="0"/>
              <a:buChar char="•"/>
            </a:pPr>
            <a:r>
              <a:rPr lang="en-US" sz="2600" dirty="0"/>
              <a:t>Continuous monitoring &amp; evaluation for high accuracy and reliability.</a:t>
            </a:r>
          </a:p>
          <a:p>
            <a:pPr algn="just"/>
            <a:endParaRPr lang="en-US" dirty="0"/>
          </a:p>
        </p:txBody>
      </p:sp>
      <p:pic>
        <p:nvPicPr>
          <p:cNvPr id="7" name="Content Placeholder 6">
            <a:extLst>
              <a:ext uri="{FF2B5EF4-FFF2-40B4-BE49-F238E27FC236}">
                <a16:creationId xmlns:a16="http://schemas.microsoft.com/office/drawing/2014/main" id="{38A34A3C-CB53-20F1-0077-2362A5F1E284}"/>
              </a:ext>
            </a:extLst>
          </p:cNvPr>
          <p:cNvPicPr>
            <a:picLocks noGrp="1" noChangeAspect="1"/>
          </p:cNvPicPr>
          <p:nvPr>
            <p:ph sz="half" idx="2"/>
          </p:nvPr>
        </p:nvPicPr>
        <p:blipFill>
          <a:blip r:embed="rId2"/>
          <a:stretch>
            <a:fillRect/>
          </a:stretch>
        </p:blipFill>
        <p:spPr>
          <a:xfrm>
            <a:off x="6172200" y="2117076"/>
            <a:ext cx="5181600" cy="3768436"/>
          </a:xfrm>
        </p:spPr>
      </p:pic>
      <p:sp>
        <p:nvSpPr>
          <p:cNvPr id="4" name="Title 3">
            <a:extLst>
              <a:ext uri="{FF2B5EF4-FFF2-40B4-BE49-F238E27FC236}">
                <a16:creationId xmlns:a16="http://schemas.microsoft.com/office/drawing/2014/main" id="{FB02BA9F-82E8-4129-943E-2D30B712FACF}"/>
              </a:ext>
            </a:extLst>
          </p:cNvPr>
          <p:cNvSpPr>
            <a:spLocks noGrp="1"/>
          </p:cNvSpPr>
          <p:nvPr>
            <p:ph type="title"/>
          </p:nvPr>
        </p:nvSpPr>
        <p:spPr/>
        <p:txBody>
          <a:bodyPr/>
          <a:lstStyle/>
          <a:p>
            <a:r>
              <a:rPr lang="en-GB" dirty="0"/>
              <a:t>How AI Works</a:t>
            </a:r>
            <a:endParaRPr lang="en-US" dirty="0"/>
          </a:p>
        </p:txBody>
      </p:sp>
      <p:pic>
        <p:nvPicPr>
          <p:cNvPr id="5" name="Picture 4">
            <a:extLst>
              <a:ext uri="{FF2B5EF4-FFF2-40B4-BE49-F238E27FC236}">
                <a16:creationId xmlns:a16="http://schemas.microsoft.com/office/drawing/2014/main" id="{32504BA2-817E-B21D-CE95-BAA66A1561D6}"/>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579962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857B-1A66-33EC-D265-FED0E2E9E174}"/>
              </a:ext>
            </a:extLst>
          </p:cNvPr>
          <p:cNvSpPr>
            <a:spLocks noGrp="1"/>
          </p:cNvSpPr>
          <p:nvPr>
            <p:ph type="title"/>
          </p:nvPr>
        </p:nvSpPr>
        <p:spPr/>
        <p:txBody>
          <a:bodyPr/>
          <a:lstStyle/>
          <a:p>
            <a:r>
              <a:rPr lang="en-GB" dirty="0"/>
              <a:t>AI vs NO AI Framework</a:t>
            </a:r>
            <a:endParaRPr lang="en-US" dirty="0"/>
          </a:p>
        </p:txBody>
      </p:sp>
      <p:pic>
        <p:nvPicPr>
          <p:cNvPr id="4" name="Picture 3">
            <a:extLst>
              <a:ext uri="{FF2B5EF4-FFF2-40B4-BE49-F238E27FC236}">
                <a16:creationId xmlns:a16="http://schemas.microsoft.com/office/drawing/2014/main" id="{13D27E90-1B71-C207-F476-F3F793B9B441}"/>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26" name="Content Placeholder 25">
            <a:extLst>
              <a:ext uri="{FF2B5EF4-FFF2-40B4-BE49-F238E27FC236}">
                <a16:creationId xmlns:a16="http://schemas.microsoft.com/office/drawing/2014/main" id="{054FE780-AC46-22BE-161C-68DC71F5B5FF}"/>
              </a:ext>
            </a:extLst>
          </p:cNvPr>
          <p:cNvPicPr>
            <a:picLocks noGrp="1" noChangeAspect="1"/>
          </p:cNvPicPr>
          <p:nvPr>
            <p:ph idx="1"/>
          </p:nvPr>
        </p:nvPicPr>
        <p:blipFill>
          <a:blip r:embed="rId4"/>
          <a:stretch>
            <a:fillRect/>
          </a:stretch>
        </p:blipFill>
        <p:spPr>
          <a:xfrm>
            <a:off x="838200" y="1420604"/>
            <a:ext cx="10515600" cy="4231488"/>
          </a:xfrm>
        </p:spPr>
      </p:pic>
      <p:sp>
        <p:nvSpPr>
          <p:cNvPr id="3" name="TextBox 2">
            <a:extLst>
              <a:ext uri="{FF2B5EF4-FFF2-40B4-BE49-F238E27FC236}">
                <a16:creationId xmlns:a16="http://schemas.microsoft.com/office/drawing/2014/main" id="{1339B5E2-2AAD-60A5-B21A-CEF882A2A65E}"/>
              </a:ext>
            </a:extLst>
          </p:cNvPr>
          <p:cNvSpPr txBox="1"/>
          <p:nvPr/>
        </p:nvSpPr>
        <p:spPr>
          <a:xfrm>
            <a:off x="745211" y="5605220"/>
            <a:ext cx="10515599" cy="830997"/>
          </a:xfrm>
          <a:prstGeom prst="rect">
            <a:avLst/>
          </a:prstGeom>
          <a:noFill/>
        </p:spPr>
        <p:txBody>
          <a:bodyPr wrap="square" rtlCol="0">
            <a:spAutoFit/>
          </a:bodyPr>
          <a:lstStyle/>
          <a:p>
            <a:pPr algn="ctr"/>
            <a:r>
              <a:rPr lang="en-US" sz="2400" dirty="0">
                <a:solidFill>
                  <a:schemeClr val="accent2"/>
                </a:solidFill>
              </a:rPr>
              <a:t>Each Augmentation or Automation decision requires a Desirability, Viability &amp; Feasibility Assessment</a:t>
            </a:r>
          </a:p>
        </p:txBody>
      </p:sp>
    </p:spTree>
    <p:extLst>
      <p:ext uri="{BB962C8B-B14F-4D97-AF65-F5344CB8AC3E}">
        <p14:creationId xmlns:p14="http://schemas.microsoft.com/office/powerpoint/2010/main" val="2337075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349188-3F4C-A3CF-7418-CC9B99947A0A}"/>
              </a:ext>
            </a:extLst>
          </p:cNvPr>
          <p:cNvSpPr>
            <a:spLocks noGrp="1"/>
          </p:cNvSpPr>
          <p:nvPr>
            <p:ph type="title"/>
          </p:nvPr>
        </p:nvSpPr>
        <p:spPr/>
        <p:txBody>
          <a:bodyPr/>
          <a:lstStyle/>
          <a:p>
            <a:r>
              <a:rPr lang="en-US" dirty="0"/>
              <a:t>AI in Social Security Funds</a:t>
            </a:r>
          </a:p>
        </p:txBody>
      </p:sp>
      <p:sp>
        <p:nvSpPr>
          <p:cNvPr id="5" name="Text Placeholder 4">
            <a:extLst>
              <a:ext uri="{FF2B5EF4-FFF2-40B4-BE49-F238E27FC236}">
                <a16:creationId xmlns:a16="http://schemas.microsoft.com/office/drawing/2014/main" id="{1DD3935A-56B5-3FBB-16DB-33B325BE7C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61913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4CE3479-E02F-AF74-E939-46127DC57BBC}"/>
              </a:ext>
            </a:extLst>
          </p:cNvPr>
          <p:cNvSpPr/>
          <p:nvPr/>
        </p:nvSpPr>
        <p:spPr>
          <a:xfrm>
            <a:off x="6449786" y="1774370"/>
            <a:ext cx="5018314" cy="615043"/>
          </a:xfrm>
          <a:prstGeom prst="round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4693CC4-BA9D-BCB4-563C-820B5E9D31C3}"/>
              </a:ext>
            </a:extLst>
          </p:cNvPr>
          <p:cNvSpPr/>
          <p:nvPr/>
        </p:nvSpPr>
        <p:spPr>
          <a:xfrm>
            <a:off x="887186" y="1774371"/>
            <a:ext cx="5018314" cy="6150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6A1C65-037D-B83D-F9B3-E0EFEF114904}"/>
              </a:ext>
            </a:extLst>
          </p:cNvPr>
          <p:cNvSpPr>
            <a:spLocks noGrp="1"/>
          </p:cNvSpPr>
          <p:nvPr>
            <p:ph sz="half" idx="1"/>
          </p:nvPr>
        </p:nvSpPr>
        <p:spPr/>
        <p:txBody>
          <a:bodyPr>
            <a:normAutofit/>
          </a:bodyPr>
          <a:lstStyle/>
          <a:p>
            <a:pPr marL="0" indent="0" algn="ctr">
              <a:buNone/>
            </a:pPr>
            <a:r>
              <a:rPr lang="en-US" sz="3200" dirty="0"/>
              <a:t>Introduction to AI</a:t>
            </a:r>
            <a:endParaRPr lang="en-GB" sz="3200" dirty="0"/>
          </a:p>
          <a:p>
            <a:r>
              <a:rPr lang="en-US" sz="2400" dirty="0"/>
              <a:t>Introduction to Artificial Intelligence (AI)</a:t>
            </a:r>
          </a:p>
          <a:p>
            <a:endParaRPr lang="en-GB" sz="2400" dirty="0"/>
          </a:p>
          <a:p>
            <a:r>
              <a:rPr lang="en-US" sz="2400" dirty="0"/>
              <a:t>AI in Social Security Funds</a:t>
            </a:r>
          </a:p>
          <a:p>
            <a:endParaRPr lang="en-US" sz="2400" dirty="0"/>
          </a:p>
          <a:p>
            <a:endParaRPr lang="en-GB" sz="2400" dirty="0"/>
          </a:p>
          <a:p>
            <a:r>
              <a:rPr lang="en-US" sz="2400" dirty="0"/>
              <a:t>Key AI Technologies</a:t>
            </a:r>
            <a:endParaRPr lang="en-GB" sz="2400" dirty="0"/>
          </a:p>
        </p:txBody>
      </p:sp>
      <p:sp>
        <p:nvSpPr>
          <p:cNvPr id="7" name="Content Placeholder 6">
            <a:extLst>
              <a:ext uri="{FF2B5EF4-FFF2-40B4-BE49-F238E27FC236}">
                <a16:creationId xmlns:a16="http://schemas.microsoft.com/office/drawing/2014/main" id="{264FCAED-576D-9D0A-70EB-8E3B9345B725}"/>
              </a:ext>
            </a:extLst>
          </p:cNvPr>
          <p:cNvSpPr>
            <a:spLocks noGrp="1"/>
          </p:cNvSpPr>
          <p:nvPr>
            <p:ph sz="half" idx="2"/>
          </p:nvPr>
        </p:nvSpPr>
        <p:spPr/>
        <p:txBody>
          <a:bodyPr>
            <a:normAutofit/>
          </a:bodyPr>
          <a:lstStyle/>
          <a:p>
            <a:pPr marL="0" indent="0" algn="ctr">
              <a:buNone/>
            </a:pPr>
            <a:r>
              <a:rPr lang="en-US" sz="3200" dirty="0"/>
              <a:t>AI Applications and Future</a:t>
            </a:r>
            <a:endParaRPr lang="it-IT" sz="3200" dirty="0"/>
          </a:p>
          <a:p>
            <a:r>
              <a:rPr lang="en-US" sz="2400" dirty="0"/>
              <a:t>Use Cases in Social Funds  </a:t>
            </a:r>
          </a:p>
          <a:p>
            <a:endParaRPr lang="en-US" sz="2400" dirty="0"/>
          </a:p>
          <a:p>
            <a:pPr marL="0" indent="0">
              <a:buNone/>
            </a:pPr>
            <a:endParaRPr lang="en-US" sz="2400" dirty="0"/>
          </a:p>
          <a:p>
            <a:r>
              <a:rPr lang="en-US" sz="2400" dirty="0"/>
              <a:t>Benefits and Challenges</a:t>
            </a:r>
          </a:p>
          <a:p>
            <a:pPr marL="0" indent="0">
              <a:buNone/>
            </a:pPr>
            <a:endParaRPr lang="en-US" sz="2400" dirty="0"/>
          </a:p>
          <a:p>
            <a:endParaRPr lang="en-US" sz="2400" dirty="0"/>
          </a:p>
          <a:p>
            <a:r>
              <a:rPr lang="en-US" sz="2400" dirty="0"/>
              <a:t>Future Directions</a:t>
            </a:r>
          </a:p>
          <a:p>
            <a:endParaRPr lang="en-US" sz="2400" dirty="0"/>
          </a:p>
        </p:txBody>
      </p:sp>
      <p:sp>
        <p:nvSpPr>
          <p:cNvPr id="2" name="Title 1">
            <a:extLst>
              <a:ext uri="{FF2B5EF4-FFF2-40B4-BE49-F238E27FC236}">
                <a16:creationId xmlns:a16="http://schemas.microsoft.com/office/drawing/2014/main" id="{9A6CC4B9-3AEB-40D4-59EB-E9304B3E2E6D}"/>
              </a:ext>
            </a:extLst>
          </p:cNvPr>
          <p:cNvSpPr>
            <a:spLocks noGrp="1"/>
          </p:cNvSpPr>
          <p:nvPr>
            <p:ph type="title"/>
          </p:nvPr>
        </p:nvSpPr>
        <p:spPr/>
        <p:txBody>
          <a:bodyPr/>
          <a:lstStyle/>
          <a:p>
            <a:r>
              <a:rPr lang="en-US" dirty="0"/>
              <a:t>Overview of the Presentation</a:t>
            </a:r>
            <a:endParaRPr lang="en-GB" dirty="0"/>
          </a:p>
        </p:txBody>
      </p:sp>
      <p:pic>
        <p:nvPicPr>
          <p:cNvPr id="6" name="Picture 5">
            <a:extLst>
              <a:ext uri="{FF2B5EF4-FFF2-40B4-BE49-F238E27FC236}">
                <a16:creationId xmlns:a16="http://schemas.microsoft.com/office/drawing/2014/main" id="{E69575CF-420C-C363-C2D8-7C57FE5F9A30}"/>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878800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FDDE15-9DF9-2B5F-4D9C-ED4F036F936F}"/>
              </a:ext>
            </a:extLst>
          </p:cNvPr>
          <p:cNvSpPr>
            <a:spLocks noGrp="1"/>
          </p:cNvSpPr>
          <p:nvPr>
            <p:ph type="title"/>
          </p:nvPr>
        </p:nvSpPr>
        <p:spPr/>
        <p:txBody>
          <a:bodyPr/>
          <a:lstStyle/>
          <a:p>
            <a:r>
              <a:rPr lang="en-US" dirty="0"/>
              <a:t>Overview of WCF</a:t>
            </a:r>
          </a:p>
        </p:txBody>
      </p:sp>
      <p:sp>
        <p:nvSpPr>
          <p:cNvPr id="8" name="Content Placeholder 7">
            <a:extLst>
              <a:ext uri="{FF2B5EF4-FFF2-40B4-BE49-F238E27FC236}">
                <a16:creationId xmlns:a16="http://schemas.microsoft.com/office/drawing/2014/main" id="{FC31D4DE-FD04-9979-DBAF-F228DF588210}"/>
              </a:ext>
            </a:extLst>
          </p:cNvPr>
          <p:cNvSpPr>
            <a:spLocks noGrp="1"/>
          </p:cNvSpPr>
          <p:nvPr>
            <p:ph idx="1"/>
          </p:nvPr>
        </p:nvSpPr>
        <p:spPr/>
        <p:txBody>
          <a:bodyPr>
            <a:normAutofit lnSpcReduction="10000"/>
          </a:bodyPr>
          <a:lstStyle/>
          <a:p>
            <a:r>
              <a:rPr lang="en-US" sz="2400" b="1" dirty="0">
                <a:solidFill>
                  <a:schemeClr val="accent2"/>
                </a:solidFill>
              </a:rPr>
              <a:t>Overview of </a:t>
            </a:r>
            <a:r>
              <a:rPr lang="en-US" sz="2400" dirty="0">
                <a:solidFill>
                  <a:schemeClr val="accent2"/>
                </a:solidFill>
              </a:rPr>
              <a:t>Workers Compensation Fund (WCF)</a:t>
            </a:r>
          </a:p>
          <a:p>
            <a:pPr lvl="1" algn="just">
              <a:buFont typeface="Arial" panose="020B0604020202020204" pitchFamily="34" charset="0"/>
              <a:buChar char="•"/>
            </a:pPr>
            <a:r>
              <a:rPr lang="en-US" sz="2400" dirty="0"/>
              <a:t>Workers Compensation Fund (WCF) provides financial compensation and support for employees who suffer from occupational injuries, diseases, or death arising from their employment.</a:t>
            </a:r>
          </a:p>
          <a:p>
            <a:pPr lvl="1" algn="just">
              <a:buFont typeface="Arial" panose="020B0604020202020204" pitchFamily="34" charset="0"/>
              <a:buChar char="•"/>
            </a:pPr>
            <a:r>
              <a:rPr lang="en-US" sz="2400" dirty="0"/>
              <a:t>WCF operates in mainland Tanzania, catering to public and private sector employees.</a:t>
            </a:r>
          </a:p>
          <a:p>
            <a:pPr lvl="1" algn="just">
              <a:buFont typeface="Arial" panose="020B0604020202020204" pitchFamily="34" charset="0"/>
              <a:buChar char="•"/>
            </a:pPr>
            <a:r>
              <a:rPr lang="en-US" sz="2400" dirty="0"/>
              <a:t>The fund ensures adequate and equitable compensation to affected employees or their dependents.</a:t>
            </a:r>
          </a:p>
          <a:p>
            <a:pPr algn="just"/>
            <a:r>
              <a:rPr lang="en-US" sz="2400" b="1" dirty="0"/>
              <a:t>Some potential problems or fraudulent activities:</a:t>
            </a:r>
          </a:p>
          <a:p>
            <a:pPr marL="457200" indent="-457200" algn="just">
              <a:buFont typeface="+mj-lt"/>
              <a:buAutoNum type="arabicParenR"/>
            </a:pPr>
            <a:r>
              <a:rPr lang="en-US" sz="2400" dirty="0"/>
              <a:t>False claims</a:t>
            </a:r>
            <a:r>
              <a:rPr lang="en-US" sz="2400" b="1" dirty="0"/>
              <a:t>, </a:t>
            </a:r>
            <a:r>
              <a:rPr lang="en-US" sz="2400" b="1" dirty="0">
                <a:solidFill>
                  <a:schemeClr val="accent2"/>
                </a:solidFill>
              </a:rPr>
              <a:t>2) </a:t>
            </a:r>
            <a:r>
              <a:rPr lang="en-US" sz="2400" dirty="0"/>
              <a:t>Employer misrepresentation, </a:t>
            </a:r>
            <a:r>
              <a:rPr lang="en-US" sz="2400" dirty="0">
                <a:solidFill>
                  <a:schemeClr val="accent2"/>
                </a:solidFill>
              </a:rPr>
              <a:t>3) </a:t>
            </a:r>
            <a:r>
              <a:rPr lang="en-US" sz="2400" dirty="0"/>
              <a:t>Medical provider fraud, </a:t>
            </a:r>
            <a:r>
              <a:rPr lang="en-US" sz="2400" dirty="0">
                <a:solidFill>
                  <a:schemeClr val="accent2"/>
                </a:solidFill>
              </a:rPr>
              <a:t>4) </a:t>
            </a:r>
            <a:r>
              <a:rPr lang="en-US" sz="2400" dirty="0"/>
              <a:t>Identity theft, </a:t>
            </a:r>
            <a:r>
              <a:rPr lang="en-US" sz="2400" dirty="0">
                <a:solidFill>
                  <a:schemeClr val="accent2"/>
                </a:solidFill>
              </a:rPr>
              <a:t>5) </a:t>
            </a:r>
            <a:r>
              <a:rPr lang="en-US" sz="2400" dirty="0"/>
              <a:t>Collusion and kickbacks, </a:t>
            </a:r>
            <a:r>
              <a:rPr lang="en-US" sz="2400" dirty="0">
                <a:solidFill>
                  <a:schemeClr val="accent2"/>
                </a:solidFill>
              </a:rPr>
              <a:t>6) </a:t>
            </a:r>
            <a:r>
              <a:rPr lang="en-US" sz="2400" dirty="0"/>
              <a:t>Document forgery, </a:t>
            </a:r>
            <a:r>
              <a:rPr lang="en-US" sz="2400" dirty="0">
                <a:solidFill>
                  <a:schemeClr val="accent2"/>
                </a:solidFill>
              </a:rPr>
              <a:t>7) </a:t>
            </a:r>
            <a:r>
              <a:rPr lang="en-US" sz="2400" dirty="0"/>
              <a:t>Double-dipping, </a:t>
            </a:r>
            <a:r>
              <a:rPr lang="en-US" sz="2400" dirty="0">
                <a:solidFill>
                  <a:schemeClr val="accent2"/>
                </a:solidFill>
              </a:rPr>
              <a:t>8) </a:t>
            </a:r>
            <a:r>
              <a:rPr lang="en-US" sz="2400" dirty="0"/>
              <a:t>Ghost beneficiaries</a:t>
            </a:r>
            <a:endParaRPr lang="en-US" sz="2400" b="1" dirty="0"/>
          </a:p>
          <a:p>
            <a:endParaRPr lang="en-US" dirty="0"/>
          </a:p>
        </p:txBody>
      </p:sp>
      <p:pic>
        <p:nvPicPr>
          <p:cNvPr id="7" name="Picture 6">
            <a:extLst>
              <a:ext uri="{FF2B5EF4-FFF2-40B4-BE49-F238E27FC236}">
                <a16:creationId xmlns:a16="http://schemas.microsoft.com/office/drawing/2014/main" id="{2A3B604C-3A68-08DA-9C46-8E0CD3FACE28}"/>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221241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7047CBE-BDC0-E280-5456-7A5E4DF39101}"/>
              </a:ext>
            </a:extLst>
          </p:cNvPr>
          <p:cNvSpPr>
            <a:spLocks noGrp="1"/>
          </p:cNvSpPr>
          <p:nvPr>
            <p:ph sz="half" idx="1"/>
          </p:nvPr>
        </p:nvSpPr>
        <p:spPr/>
        <p:txBody>
          <a:bodyPr>
            <a:normAutofit/>
          </a:bodyPr>
          <a:lstStyle/>
          <a:p>
            <a:pPr algn="just"/>
            <a:r>
              <a:rPr lang="en-US" sz="2400" b="1" dirty="0">
                <a:solidFill>
                  <a:schemeClr val="accent2"/>
                </a:solidFill>
              </a:rPr>
              <a:t>Efficient Registration and Risk Assessment</a:t>
            </a:r>
          </a:p>
          <a:p>
            <a:pPr lvl="1" algn="just">
              <a:buFont typeface="Arial" panose="020B0604020202020204" pitchFamily="34" charset="0"/>
              <a:buChar char="•"/>
            </a:pPr>
            <a:r>
              <a:rPr lang="en-US" sz="2400" dirty="0"/>
              <a:t>AI technologies can streamline the registration of employers and employees, ensuring comprehensive coverage.</a:t>
            </a:r>
          </a:p>
          <a:p>
            <a:pPr lvl="1" algn="just">
              <a:buFont typeface="Arial" panose="020B0604020202020204" pitchFamily="34" charset="0"/>
              <a:buChar char="•"/>
            </a:pPr>
            <a:r>
              <a:rPr lang="en-US" sz="2400" dirty="0"/>
              <a:t>AI can enhance the assessment of risk exposure at workplaces by analyzing large data sets to identify high-risk areas and predict potential hazards.</a:t>
            </a:r>
          </a:p>
          <a:p>
            <a:endParaRPr lang="en-US" sz="2400" dirty="0"/>
          </a:p>
        </p:txBody>
      </p:sp>
      <p:sp>
        <p:nvSpPr>
          <p:cNvPr id="6" name="Content Placeholder 5">
            <a:extLst>
              <a:ext uri="{FF2B5EF4-FFF2-40B4-BE49-F238E27FC236}">
                <a16:creationId xmlns:a16="http://schemas.microsoft.com/office/drawing/2014/main" id="{240577AC-3A28-6341-1C9C-7AFBB9E6D65B}"/>
              </a:ext>
            </a:extLst>
          </p:cNvPr>
          <p:cNvSpPr>
            <a:spLocks noGrp="1"/>
          </p:cNvSpPr>
          <p:nvPr>
            <p:ph sz="half" idx="2"/>
          </p:nvPr>
        </p:nvSpPr>
        <p:spPr/>
        <p:txBody>
          <a:bodyPr/>
          <a:lstStyle/>
          <a:p>
            <a:pPr algn="just"/>
            <a:r>
              <a:rPr lang="en-US" sz="2400" b="1" dirty="0">
                <a:solidFill>
                  <a:schemeClr val="accent2"/>
                </a:solidFill>
              </a:rPr>
              <a:t>Improved Collection and Management of Contributions</a:t>
            </a:r>
          </a:p>
          <a:p>
            <a:pPr lvl="1" algn="just">
              <a:buFont typeface="Arial" panose="020B0604020202020204" pitchFamily="34" charset="0"/>
              <a:buChar char="•"/>
            </a:pPr>
            <a:r>
              <a:rPr lang="en-US" sz="2400" dirty="0"/>
              <a:t>AI can automate the collection of contributions from employers, reducing administrative burdens and minimizing errors.</a:t>
            </a:r>
          </a:p>
          <a:p>
            <a:pPr lvl="1" algn="just">
              <a:buFont typeface="Arial" panose="020B0604020202020204" pitchFamily="34" charset="0"/>
              <a:buChar char="•"/>
            </a:pPr>
            <a:r>
              <a:rPr lang="en-US" sz="2400" dirty="0"/>
              <a:t>AI systems can effectively manage and invest surplus funds, optimizing returns and ensuring financial stability for the fund.</a:t>
            </a:r>
          </a:p>
          <a:p>
            <a:endParaRPr lang="en-US" dirty="0"/>
          </a:p>
        </p:txBody>
      </p:sp>
      <p:sp>
        <p:nvSpPr>
          <p:cNvPr id="4" name="Title 3">
            <a:extLst>
              <a:ext uri="{FF2B5EF4-FFF2-40B4-BE49-F238E27FC236}">
                <a16:creationId xmlns:a16="http://schemas.microsoft.com/office/drawing/2014/main" id="{DEFDDE15-9DF9-2B5F-4D9C-ED4F036F936F}"/>
              </a:ext>
            </a:extLst>
          </p:cNvPr>
          <p:cNvSpPr>
            <a:spLocks noGrp="1"/>
          </p:cNvSpPr>
          <p:nvPr>
            <p:ph type="title"/>
          </p:nvPr>
        </p:nvSpPr>
        <p:spPr/>
        <p:txBody>
          <a:bodyPr/>
          <a:lstStyle/>
          <a:p>
            <a:r>
              <a:rPr lang="en-US" dirty="0"/>
              <a:t>Importance of AI in enhancing WCF systems</a:t>
            </a:r>
          </a:p>
        </p:txBody>
      </p:sp>
      <p:pic>
        <p:nvPicPr>
          <p:cNvPr id="7" name="Picture 6">
            <a:extLst>
              <a:ext uri="{FF2B5EF4-FFF2-40B4-BE49-F238E27FC236}">
                <a16:creationId xmlns:a16="http://schemas.microsoft.com/office/drawing/2014/main" id="{2A3B604C-3A68-08DA-9C46-8E0CD3FACE2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0626008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7047CBE-BDC0-E280-5456-7A5E4DF39101}"/>
              </a:ext>
            </a:extLst>
          </p:cNvPr>
          <p:cNvSpPr>
            <a:spLocks noGrp="1"/>
          </p:cNvSpPr>
          <p:nvPr>
            <p:ph sz="half" idx="1"/>
          </p:nvPr>
        </p:nvSpPr>
        <p:spPr/>
        <p:txBody>
          <a:bodyPr>
            <a:normAutofit fontScale="92500" lnSpcReduction="20000"/>
          </a:bodyPr>
          <a:lstStyle/>
          <a:p>
            <a:r>
              <a:rPr lang="en-US" sz="2600" b="1" dirty="0">
                <a:solidFill>
                  <a:schemeClr val="accent2"/>
                </a:solidFill>
              </a:rPr>
              <a:t>Enhanced Compensation Processes</a:t>
            </a:r>
          </a:p>
          <a:p>
            <a:pPr lvl="1" algn="just">
              <a:buFont typeface="Arial" panose="020B0604020202020204" pitchFamily="34" charset="0"/>
              <a:buChar char="•"/>
            </a:pPr>
            <a:r>
              <a:rPr lang="en-US" sz="2400" dirty="0"/>
              <a:t>Speed up compensation claims processing, ensuring timely and accurate payments to employees or their dependents.</a:t>
            </a:r>
          </a:p>
          <a:p>
            <a:pPr lvl="1" algn="just">
              <a:buFont typeface="Arial" panose="020B0604020202020204" pitchFamily="34" charset="0"/>
              <a:buChar char="•"/>
            </a:pPr>
            <a:r>
              <a:rPr lang="en-US" sz="2400" dirty="0"/>
              <a:t>Analyze claims data to detect patterns and prevent fraudulent activities.</a:t>
            </a:r>
          </a:p>
          <a:p>
            <a:r>
              <a:rPr lang="en-US" sz="2600" b="1" dirty="0">
                <a:solidFill>
                  <a:schemeClr val="accent2"/>
                </a:solidFill>
              </a:rPr>
              <a:t>Future Directions</a:t>
            </a:r>
          </a:p>
          <a:p>
            <a:pPr lvl="1" algn="just">
              <a:buFont typeface="Arial" panose="020B0604020202020204" pitchFamily="34" charset="0"/>
              <a:buChar char="•"/>
            </a:pPr>
            <a:r>
              <a:rPr lang="en-US" sz="2400" dirty="0"/>
              <a:t>Predictive analytics to foresee occupational health and safety trends.</a:t>
            </a:r>
          </a:p>
          <a:p>
            <a:pPr lvl="1" algn="just">
              <a:buFont typeface="Arial" panose="020B0604020202020204" pitchFamily="34" charset="0"/>
              <a:buChar char="•"/>
            </a:pPr>
            <a:r>
              <a:rPr lang="en-US" sz="2400" dirty="0"/>
              <a:t>Integrating AI with IoT devices for real-time monitoring of workplace conditions and immediate response to potential hazards.</a:t>
            </a:r>
          </a:p>
          <a:p>
            <a:pPr lvl="1" algn="just">
              <a:buFont typeface="Arial" panose="020B0604020202020204" pitchFamily="34" charset="0"/>
              <a:buChar char="•"/>
            </a:pPr>
            <a:endParaRPr lang="en-US" sz="2400" dirty="0"/>
          </a:p>
          <a:p>
            <a:endParaRPr lang="en-US" sz="2400" dirty="0"/>
          </a:p>
        </p:txBody>
      </p:sp>
      <p:sp>
        <p:nvSpPr>
          <p:cNvPr id="6" name="Content Placeholder 5">
            <a:extLst>
              <a:ext uri="{FF2B5EF4-FFF2-40B4-BE49-F238E27FC236}">
                <a16:creationId xmlns:a16="http://schemas.microsoft.com/office/drawing/2014/main" id="{240577AC-3A28-6341-1C9C-7AFBB9E6D65B}"/>
              </a:ext>
            </a:extLst>
          </p:cNvPr>
          <p:cNvSpPr>
            <a:spLocks noGrp="1"/>
          </p:cNvSpPr>
          <p:nvPr>
            <p:ph sz="half" idx="2"/>
          </p:nvPr>
        </p:nvSpPr>
        <p:spPr/>
        <p:txBody>
          <a:bodyPr/>
          <a:lstStyle/>
          <a:p>
            <a:pPr algn="just"/>
            <a:r>
              <a:rPr lang="en-US" sz="2400" b="1" dirty="0">
                <a:solidFill>
                  <a:schemeClr val="accent2"/>
                </a:solidFill>
              </a:rPr>
              <a:t>Data Management and Analytics</a:t>
            </a:r>
            <a:endParaRPr lang="en-US" sz="2400" dirty="0">
              <a:solidFill>
                <a:schemeClr val="accent2"/>
              </a:solidFill>
            </a:endParaRPr>
          </a:p>
          <a:p>
            <a:pPr lvl="1" algn="just">
              <a:buFont typeface="Arial" panose="020B0604020202020204" pitchFamily="34" charset="0"/>
              <a:buChar char="•"/>
            </a:pPr>
            <a:r>
              <a:rPr lang="en-US" sz="2400" dirty="0"/>
              <a:t>AI can maintain and analyze statistics on occupational accidents, diseases, and deaths, providing insights for preventive measures.</a:t>
            </a:r>
          </a:p>
          <a:p>
            <a:pPr lvl="1" algn="just">
              <a:buFont typeface="Arial" panose="020B0604020202020204" pitchFamily="34" charset="0"/>
              <a:buChar char="•"/>
            </a:pPr>
            <a:r>
              <a:rPr lang="en-US" sz="2400" dirty="0"/>
              <a:t>AI-driven analytics can inform public education and awareness programs, promoting workplace safety.</a:t>
            </a:r>
          </a:p>
          <a:p>
            <a:pPr marL="457200" lvl="1" indent="0" algn="just">
              <a:buNone/>
            </a:pPr>
            <a:endParaRPr lang="en-US" sz="2400" dirty="0"/>
          </a:p>
          <a:p>
            <a:endParaRPr lang="en-US" dirty="0"/>
          </a:p>
        </p:txBody>
      </p:sp>
      <p:sp>
        <p:nvSpPr>
          <p:cNvPr id="4" name="Title 3">
            <a:extLst>
              <a:ext uri="{FF2B5EF4-FFF2-40B4-BE49-F238E27FC236}">
                <a16:creationId xmlns:a16="http://schemas.microsoft.com/office/drawing/2014/main" id="{DEFDDE15-9DF9-2B5F-4D9C-ED4F036F936F}"/>
              </a:ext>
            </a:extLst>
          </p:cNvPr>
          <p:cNvSpPr>
            <a:spLocks noGrp="1"/>
          </p:cNvSpPr>
          <p:nvPr>
            <p:ph type="title"/>
          </p:nvPr>
        </p:nvSpPr>
        <p:spPr/>
        <p:txBody>
          <a:bodyPr/>
          <a:lstStyle/>
          <a:p>
            <a:r>
              <a:rPr lang="en-US" dirty="0"/>
              <a:t>Importance of AI in enhancing WCF systems</a:t>
            </a:r>
          </a:p>
        </p:txBody>
      </p:sp>
      <p:pic>
        <p:nvPicPr>
          <p:cNvPr id="7" name="Picture 6">
            <a:extLst>
              <a:ext uri="{FF2B5EF4-FFF2-40B4-BE49-F238E27FC236}">
                <a16:creationId xmlns:a16="http://schemas.microsoft.com/office/drawing/2014/main" id="{2A3B604C-3A68-08DA-9C46-8E0CD3FACE2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911416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4827B-F9F6-B9B9-369C-FE68D7D4E764}"/>
              </a:ext>
            </a:extLst>
          </p:cNvPr>
          <p:cNvSpPr>
            <a:spLocks noGrp="1"/>
          </p:cNvSpPr>
          <p:nvPr>
            <p:ph type="title"/>
          </p:nvPr>
        </p:nvSpPr>
        <p:spPr/>
        <p:txBody>
          <a:bodyPr/>
          <a:lstStyle/>
          <a:p>
            <a:r>
              <a:rPr lang="en-GB" dirty="0"/>
              <a:t>Specific Use Case</a:t>
            </a:r>
            <a:endParaRPr lang="en-US" dirty="0"/>
          </a:p>
        </p:txBody>
      </p:sp>
      <p:sp>
        <p:nvSpPr>
          <p:cNvPr id="6" name="Text Placeholder 5">
            <a:extLst>
              <a:ext uri="{FF2B5EF4-FFF2-40B4-BE49-F238E27FC236}">
                <a16:creationId xmlns:a16="http://schemas.microsoft.com/office/drawing/2014/main" id="{FBD014B1-4C63-0482-78FB-684120DD786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3161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EF4B1E6-57BB-06B2-5070-7185979874B6}"/>
              </a:ext>
            </a:extLst>
          </p:cNvPr>
          <p:cNvSpPr>
            <a:spLocks noGrp="1"/>
          </p:cNvSpPr>
          <p:nvPr>
            <p:ph sz="half" idx="1"/>
          </p:nvPr>
        </p:nvSpPr>
        <p:spPr/>
        <p:txBody>
          <a:bodyPr>
            <a:normAutofit/>
          </a:bodyPr>
          <a:lstStyle/>
          <a:p>
            <a:pPr algn="just"/>
            <a:r>
              <a:rPr lang="en-US" sz="2400" b="1" dirty="0">
                <a:solidFill>
                  <a:schemeClr val="accent2"/>
                </a:solidFill>
              </a:rPr>
              <a:t>Identifying Fraudulent Claims</a:t>
            </a:r>
            <a:endParaRPr lang="en-US" sz="2400" dirty="0">
              <a:solidFill>
                <a:schemeClr val="accent2"/>
              </a:solidFill>
            </a:endParaRPr>
          </a:p>
          <a:p>
            <a:pPr lvl="1" algn="just">
              <a:buFont typeface="Arial" panose="020B0604020202020204" pitchFamily="34" charset="0"/>
              <a:buChar char="•"/>
            </a:pPr>
            <a:r>
              <a:rPr lang="en-US" sz="2400" dirty="0"/>
              <a:t>Leverage machine learning algorithms to detect anomalies.</a:t>
            </a:r>
          </a:p>
          <a:p>
            <a:pPr lvl="1" algn="just">
              <a:buFont typeface="Arial" panose="020B0604020202020204" pitchFamily="34" charset="0"/>
              <a:buChar char="•"/>
            </a:pPr>
            <a:r>
              <a:rPr lang="en-US" sz="2400" dirty="0"/>
              <a:t>Analyze transaction patterns to identify suspicious behavior.</a:t>
            </a:r>
          </a:p>
          <a:p>
            <a:pPr lvl="1" algn="just">
              <a:buFont typeface="Arial" panose="020B0604020202020204" pitchFamily="34" charset="0"/>
              <a:buChar char="•"/>
            </a:pPr>
            <a:r>
              <a:rPr lang="en-US" sz="2400" dirty="0"/>
              <a:t>Implement real-time monitoring systems to flag potential fraud.</a:t>
            </a:r>
          </a:p>
          <a:p>
            <a:pPr lvl="1" algn="just">
              <a:buFont typeface="Arial" panose="020B0604020202020204" pitchFamily="34" charset="0"/>
              <a:buChar char="•"/>
            </a:pPr>
            <a:endParaRPr lang="en-US" sz="2400" dirty="0"/>
          </a:p>
          <a:p>
            <a:pPr algn="just">
              <a:buFont typeface="Arial" panose="020B0604020202020204" pitchFamily="34" charset="0"/>
              <a:buChar char="•"/>
            </a:pPr>
            <a:r>
              <a:rPr lang="en-US" sz="2400" dirty="0"/>
              <a:t>Reference: </a:t>
            </a:r>
            <a:r>
              <a:rPr lang="en-US" sz="2400" dirty="0">
                <a:hlinkClick r:id="rId2"/>
              </a:rPr>
              <a:t>Link</a:t>
            </a:r>
            <a:r>
              <a:rPr lang="en-US" sz="2400" dirty="0"/>
              <a:t> </a:t>
            </a:r>
          </a:p>
          <a:p>
            <a:pPr algn="just"/>
            <a:endParaRPr lang="en-US" sz="2400" dirty="0"/>
          </a:p>
        </p:txBody>
      </p:sp>
      <p:sp>
        <p:nvSpPr>
          <p:cNvPr id="3" name="Content Placeholder 2">
            <a:extLst>
              <a:ext uri="{FF2B5EF4-FFF2-40B4-BE49-F238E27FC236}">
                <a16:creationId xmlns:a16="http://schemas.microsoft.com/office/drawing/2014/main" id="{AD05B00D-B84C-0B43-DB13-9BF881077791}"/>
              </a:ext>
            </a:extLst>
          </p:cNvPr>
          <p:cNvSpPr>
            <a:spLocks noGrp="1"/>
          </p:cNvSpPr>
          <p:nvPr>
            <p:ph sz="half" idx="2"/>
          </p:nvPr>
        </p:nvSpPr>
        <p:spPr/>
        <p:txBody>
          <a:bodyPr>
            <a:normAutofit/>
          </a:bodyPr>
          <a:lstStyle/>
          <a:p>
            <a:pPr algn="just"/>
            <a:r>
              <a:rPr lang="en-US" sz="2400" b="1" dirty="0">
                <a:solidFill>
                  <a:schemeClr val="accent2"/>
                </a:solidFill>
              </a:rPr>
              <a:t>Reducing Fraudulent Activities</a:t>
            </a:r>
            <a:endParaRPr lang="en-US" sz="2400" dirty="0">
              <a:solidFill>
                <a:schemeClr val="accent2"/>
              </a:solidFill>
            </a:endParaRPr>
          </a:p>
          <a:p>
            <a:pPr lvl="1" algn="just">
              <a:buFont typeface="Arial" panose="020B0604020202020204" pitchFamily="34" charset="0"/>
              <a:buChar char="•"/>
            </a:pPr>
            <a:r>
              <a:rPr lang="en-US" sz="2400" dirty="0"/>
              <a:t>Employ predictive analytics to anticipate fraud trends.</a:t>
            </a:r>
          </a:p>
          <a:p>
            <a:pPr lvl="1" algn="just">
              <a:buFont typeface="Arial" panose="020B0604020202020204" pitchFamily="34" charset="0"/>
              <a:buChar char="•"/>
            </a:pPr>
            <a:r>
              <a:rPr lang="en-US" sz="2400" dirty="0"/>
              <a:t>Integrate fraud detection systems with existing business processes.</a:t>
            </a:r>
          </a:p>
          <a:p>
            <a:pPr lvl="1" algn="just">
              <a:buFont typeface="Arial" panose="020B0604020202020204" pitchFamily="34" charset="0"/>
              <a:buChar char="•"/>
            </a:pPr>
            <a:r>
              <a:rPr lang="en-US" sz="2400" dirty="0"/>
              <a:t>Use data visualization tools to understand better and mitigate risks.</a:t>
            </a:r>
          </a:p>
          <a:p>
            <a:pPr algn="just"/>
            <a:r>
              <a:rPr lang="en-US" sz="2400" dirty="0"/>
              <a:t>Reference: </a:t>
            </a:r>
            <a:r>
              <a:rPr lang="en-US" sz="2400" dirty="0">
                <a:hlinkClick r:id="rId3"/>
              </a:rPr>
              <a:t>Link</a:t>
            </a:r>
            <a:endParaRPr lang="en-US" sz="2400" dirty="0"/>
          </a:p>
        </p:txBody>
      </p:sp>
      <p:sp>
        <p:nvSpPr>
          <p:cNvPr id="4" name="Title 3">
            <a:extLst>
              <a:ext uri="{FF2B5EF4-FFF2-40B4-BE49-F238E27FC236}">
                <a16:creationId xmlns:a16="http://schemas.microsoft.com/office/drawing/2014/main" id="{617DA919-BE15-B3BD-7E6A-6D7C99C65298}"/>
              </a:ext>
            </a:extLst>
          </p:cNvPr>
          <p:cNvSpPr>
            <a:spLocks noGrp="1"/>
          </p:cNvSpPr>
          <p:nvPr>
            <p:ph type="title"/>
          </p:nvPr>
        </p:nvSpPr>
        <p:spPr/>
        <p:txBody>
          <a:bodyPr/>
          <a:lstStyle/>
          <a:p>
            <a:r>
              <a:rPr lang="en-US" dirty="0"/>
              <a:t>Use Case 1: Fraud Detection</a:t>
            </a:r>
          </a:p>
        </p:txBody>
      </p:sp>
      <p:pic>
        <p:nvPicPr>
          <p:cNvPr id="5" name="Picture 4">
            <a:extLst>
              <a:ext uri="{FF2B5EF4-FFF2-40B4-BE49-F238E27FC236}">
                <a16:creationId xmlns:a16="http://schemas.microsoft.com/office/drawing/2014/main" id="{53D8DFCD-D5A9-3825-2ED0-43E0AC0AA54A}"/>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775047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8EA6F6-3FDB-8444-0BC7-2CAF50669328}"/>
              </a:ext>
            </a:extLst>
          </p:cNvPr>
          <p:cNvSpPr>
            <a:spLocks noGrp="1"/>
          </p:cNvSpPr>
          <p:nvPr>
            <p:ph sz="half" idx="1"/>
          </p:nvPr>
        </p:nvSpPr>
        <p:spPr/>
        <p:txBody>
          <a:bodyPr>
            <a:normAutofit lnSpcReduction="10000"/>
          </a:bodyPr>
          <a:lstStyle/>
          <a:p>
            <a:pPr algn="just"/>
            <a:r>
              <a:rPr lang="en-US" sz="2400" b="1" dirty="0">
                <a:solidFill>
                  <a:schemeClr val="accent2"/>
                </a:solidFill>
              </a:rPr>
              <a:t>AI-powered Chatbots and Virtual Assistants</a:t>
            </a:r>
            <a:endParaRPr lang="en-US" sz="2400" dirty="0">
              <a:solidFill>
                <a:schemeClr val="accent2"/>
              </a:solidFill>
            </a:endParaRPr>
          </a:p>
          <a:p>
            <a:pPr lvl="1" algn="just">
              <a:buFont typeface="Arial" panose="020B0604020202020204" pitchFamily="34" charset="0"/>
              <a:buChar char="•"/>
            </a:pPr>
            <a:r>
              <a:rPr lang="en-US" sz="2400" dirty="0"/>
              <a:t>Chatbots and virtual assistants to handle customer inquiries and provide personalized assistance.</a:t>
            </a:r>
          </a:p>
          <a:p>
            <a:pPr lvl="1" algn="just">
              <a:buFont typeface="Arial" panose="020B0604020202020204" pitchFamily="34" charset="0"/>
              <a:buChar char="•"/>
            </a:pPr>
            <a:r>
              <a:rPr lang="en-US" sz="2400" dirty="0"/>
              <a:t>Understand natural language queries, retrieve relevant database information, and provide accurate and consistent responses.</a:t>
            </a:r>
          </a:p>
          <a:p>
            <a:pPr lvl="1" algn="just">
              <a:buFont typeface="Arial" panose="020B0604020202020204" pitchFamily="34" charset="0"/>
              <a:buChar char="•"/>
            </a:pPr>
            <a:r>
              <a:rPr lang="en-US" sz="2400" dirty="0"/>
              <a:t>Chatbots and virtual assistants can be available 24/7, ensuring customers receive prompt support whenever needed.</a:t>
            </a:r>
          </a:p>
        </p:txBody>
      </p:sp>
      <p:sp>
        <p:nvSpPr>
          <p:cNvPr id="3" name="Content Placeholder 2">
            <a:extLst>
              <a:ext uri="{FF2B5EF4-FFF2-40B4-BE49-F238E27FC236}">
                <a16:creationId xmlns:a16="http://schemas.microsoft.com/office/drawing/2014/main" id="{CE0958F5-079B-9E8D-94F5-75B930D1166E}"/>
              </a:ext>
            </a:extLst>
          </p:cNvPr>
          <p:cNvSpPr>
            <a:spLocks noGrp="1"/>
          </p:cNvSpPr>
          <p:nvPr>
            <p:ph sz="half" idx="2"/>
          </p:nvPr>
        </p:nvSpPr>
        <p:spPr/>
        <p:txBody>
          <a:bodyPr>
            <a:normAutofit/>
          </a:bodyPr>
          <a:lstStyle/>
          <a:p>
            <a:pPr algn="just"/>
            <a:r>
              <a:rPr lang="en-US" sz="2400" b="1" dirty="0">
                <a:solidFill>
                  <a:schemeClr val="accent2"/>
                </a:solidFill>
              </a:rPr>
              <a:t>Improved Response Times and Customer Satisfaction</a:t>
            </a:r>
            <a:endParaRPr lang="en-US" sz="2400" dirty="0">
              <a:solidFill>
                <a:schemeClr val="accent2"/>
              </a:solidFill>
            </a:endParaRPr>
          </a:p>
          <a:p>
            <a:pPr lvl="1" algn="just">
              <a:buFont typeface="Arial" panose="020B0604020202020204" pitchFamily="34" charset="0"/>
              <a:buChar char="•"/>
            </a:pPr>
            <a:r>
              <a:rPr lang="en-US" sz="2400" dirty="0"/>
              <a:t>Significantly reduce wait times for customers.</a:t>
            </a:r>
          </a:p>
          <a:p>
            <a:pPr lvl="1" algn="just">
              <a:buFont typeface="Arial" panose="020B0604020202020204" pitchFamily="34" charset="0"/>
              <a:buChar char="•"/>
            </a:pPr>
            <a:r>
              <a:rPr lang="en-US" sz="2400" dirty="0"/>
              <a:t>Ensure consistent and accurate responses.</a:t>
            </a:r>
          </a:p>
          <a:p>
            <a:pPr lvl="1" algn="just">
              <a:buFont typeface="Arial" panose="020B0604020202020204" pitchFamily="34" charset="0"/>
              <a:buChar char="•"/>
            </a:pPr>
            <a:r>
              <a:rPr lang="en-US" sz="2400" dirty="0"/>
              <a:t>Enhance customer satisfaction through quick and efficient service.</a:t>
            </a:r>
          </a:p>
          <a:p>
            <a:pPr algn="just"/>
            <a:endParaRPr lang="en-US" sz="2400" dirty="0"/>
          </a:p>
        </p:txBody>
      </p:sp>
      <p:sp>
        <p:nvSpPr>
          <p:cNvPr id="4" name="Title 3">
            <a:extLst>
              <a:ext uri="{FF2B5EF4-FFF2-40B4-BE49-F238E27FC236}">
                <a16:creationId xmlns:a16="http://schemas.microsoft.com/office/drawing/2014/main" id="{611C35DA-E119-0AAA-9840-FECC3CC6474A}"/>
              </a:ext>
            </a:extLst>
          </p:cNvPr>
          <p:cNvSpPr>
            <a:spLocks noGrp="1"/>
          </p:cNvSpPr>
          <p:nvPr>
            <p:ph type="title"/>
          </p:nvPr>
        </p:nvSpPr>
        <p:spPr/>
        <p:txBody>
          <a:bodyPr/>
          <a:lstStyle/>
          <a:p>
            <a:r>
              <a:rPr lang="en-US" dirty="0"/>
              <a:t>Use Case 2: Customer Service</a:t>
            </a:r>
          </a:p>
        </p:txBody>
      </p:sp>
      <p:pic>
        <p:nvPicPr>
          <p:cNvPr id="5" name="Picture 4">
            <a:extLst>
              <a:ext uri="{FF2B5EF4-FFF2-40B4-BE49-F238E27FC236}">
                <a16:creationId xmlns:a16="http://schemas.microsoft.com/office/drawing/2014/main" id="{BC0DAB46-E277-923C-7606-800F3134D8EE}"/>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093510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0F7F83-9BBF-6CAF-686C-D2BB1C471CF0}"/>
              </a:ext>
            </a:extLst>
          </p:cNvPr>
          <p:cNvSpPr>
            <a:spLocks noGrp="1"/>
          </p:cNvSpPr>
          <p:nvPr>
            <p:ph sz="half" idx="1"/>
          </p:nvPr>
        </p:nvSpPr>
        <p:spPr/>
        <p:txBody>
          <a:bodyPr>
            <a:normAutofit/>
          </a:bodyPr>
          <a:lstStyle/>
          <a:p>
            <a:pPr algn="just"/>
            <a:r>
              <a:rPr lang="en-US" sz="2400" b="1" dirty="0">
                <a:solidFill>
                  <a:schemeClr val="accent2"/>
                </a:solidFill>
              </a:rPr>
              <a:t>Forecasting Future Trends and Demands</a:t>
            </a:r>
            <a:endParaRPr lang="en-US" sz="2400" dirty="0">
              <a:solidFill>
                <a:schemeClr val="accent2"/>
              </a:solidFill>
            </a:endParaRPr>
          </a:p>
          <a:p>
            <a:pPr lvl="1" algn="just">
              <a:buFont typeface="Arial" panose="020B0604020202020204" pitchFamily="34" charset="0"/>
              <a:buChar char="•"/>
            </a:pPr>
            <a:r>
              <a:rPr lang="en-US" sz="2400" dirty="0"/>
              <a:t>By analyzing historical data and patterns, AI models can forecast future trends such as population demographics, economic conditions, and benefit claims.</a:t>
            </a:r>
          </a:p>
          <a:p>
            <a:pPr lvl="1" algn="just">
              <a:buFont typeface="Arial" panose="020B0604020202020204" pitchFamily="34" charset="0"/>
              <a:buChar char="•"/>
            </a:pPr>
            <a:r>
              <a:rPr lang="en-US" sz="2400" dirty="0"/>
              <a:t>Accurate forecasting enables WCF to anticipate future demands and plan resources accordingly, ensuring efficient service delivery.</a:t>
            </a:r>
          </a:p>
          <a:p>
            <a:endParaRPr lang="en-US" sz="2400" dirty="0"/>
          </a:p>
        </p:txBody>
      </p:sp>
      <p:sp>
        <p:nvSpPr>
          <p:cNvPr id="3" name="Content Placeholder 2">
            <a:extLst>
              <a:ext uri="{FF2B5EF4-FFF2-40B4-BE49-F238E27FC236}">
                <a16:creationId xmlns:a16="http://schemas.microsoft.com/office/drawing/2014/main" id="{C5E2A3FF-16D8-439A-D86B-125D60361370}"/>
              </a:ext>
            </a:extLst>
          </p:cNvPr>
          <p:cNvSpPr>
            <a:spLocks noGrp="1"/>
          </p:cNvSpPr>
          <p:nvPr>
            <p:ph sz="half" idx="2"/>
          </p:nvPr>
        </p:nvSpPr>
        <p:spPr/>
        <p:txBody>
          <a:bodyPr>
            <a:normAutofit fontScale="92500" lnSpcReduction="20000"/>
          </a:bodyPr>
          <a:lstStyle/>
          <a:p>
            <a:r>
              <a:rPr lang="en-US" sz="2600" b="1" dirty="0">
                <a:solidFill>
                  <a:schemeClr val="accent2"/>
                </a:solidFill>
              </a:rPr>
              <a:t>Proactive Decision Making</a:t>
            </a:r>
          </a:p>
          <a:p>
            <a:endParaRPr lang="en-US" sz="2600" dirty="0">
              <a:solidFill>
                <a:schemeClr val="accent2"/>
              </a:solidFill>
            </a:endParaRPr>
          </a:p>
          <a:p>
            <a:pPr lvl="1" algn="just">
              <a:buFont typeface="Arial" panose="020B0604020202020204" pitchFamily="34" charset="0"/>
              <a:buChar char="•"/>
            </a:pPr>
            <a:r>
              <a:rPr lang="en-US" sz="2600" dirty="0"/>
              <a:t>WCF can make proactive decisions and implement strategies to address potential challenges or capitalize on opportunities.</a:t>
            </a:r>
          </a:p>
          <a:p>
            <a:pPr lvl="1" algn="just">
              <a:buFont typeface="Arial" panose="020B0604020202020204" pitchFamily="34" charset="0"/>
              <a:buChar char="•"/>
            </a:pPr>
            <a:r>
              <a:rPr lang="en-US" sz="2600" dirty="0"/>
              <a:t>Informed decisions related to resource allocation, benefit program design, policy development, and risk management.</a:t>
            </a:r>
          </a:p>
          <a:p>
            <a:pPr lvl="1" algn="just">
              <a:buFont typeface="Arial" panose="020B0604020202020204" pitchFamily="34" charset="0"/>
              <a:buChar char="•"/>
            </a:pPr>
            <a:r>
              <a:rPr lang="en-US" sz="2600" dirty="0"/>
              <a:t>By staying ahead of the curve, WCF can enhance its responsiveness and better serve the needs of beneficiaries.</a:t>
            </a:r>
          </a:p>
          <a:p>
            <a:endParaRPr lang="en-US" dirty="0"/>
          </a:p>
        </p:txBody>
      </p:sp>
      <p:sp>
        <p:nvSpPr>
          <p:cNvPr id="4" name="Title 3">
            <a:extLst>
              <a:ext uri="{FF2B5EF4-FFF2-40B4-BE49-F238E27FC236}">
                <a16:creationId xmlns:a16="http://schemas.microsoft.com/office/drawing/2014/main" id="{C9A5EF30-25F2-6F65-806E-C24AC2DF9BD0}"/>
              </a:ext>
            </a:extLst>
          </p:cNvPr>
          <p:cNvSpPr>
            <a:spLocks noGrp="1"/>
          </p:cNvSpPr>
          <p:nvPr>
            <p:ph type="title"/>
          </p:nvPr>
        </p:nvSpPr>
        <p:spPr/>
        <p:txBody>
          <a:bodyPr/>
          <a:lstStyle/>
          <a:p>
            <a:r>
              <a:rPr lang="en-US" dirty="0"/>
              <a:t>Use Case 3: Predictive Analytics</a:t>
            </a:r>
          </a:p>
        </p:txBody>
      </p:sp>
      <p:pic>
        <p:nvPicPr>
          <p:cNvPr id="5" name="Picture 4">
            <a:extLst>
              <a:ext uri="{FF2B5EF4-FFF2-40B4-BE49-F238E27FC236}">
                <a16:creationId xmlns:a16="http://schemas.microsoft.com/office/drawing/2014/main" id="{13C32565-936C-EE26-3AEC-4AF8411C5506}"/>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574041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D233A7B-CCF7-5C39-7AD6-C71FC7FEFC5D}"/>
              </a:ext>
            </a:extLst>
          </p:cNvPr>
          <p:cNvSpPr>
            <a:spLocks noGrp="1"/>
          </p:cNvSpPr>
          <p:nvPr>
            <p:ph sz="half" idx="1"/>
          </p:nvPr>
        </p:nvSpPr>
        <p:spPr/>
        <p:txBody>
          <a:bodyPr>
            <a:normAutofit fontScale="92500" lnSpcReduction="10000"/>
          </a:bodyPr>
          <a:lstStyle/>
          <a:p>
            <a:r>
              <a:rPr lang="en-US" sz="2600" b="1" dirty="0">
                <a:solidFill>
                  <a:schemeClr val="accent2"/>
                </a:solidFill>
              </a:rPr>
              <a:t>Automating Repetitive Tasks</a:t>
            </a:r>
            <a:endParaRPr lang="en-US" sz="2600" dirty="0">
              <a:solidFill>
                <a:schemeClr val="accent2"/>
              </a:solidFill>
            </a:endParaRPr>
          </a:p>
          <a:p>
            <a:pPr lvl="1" algn="just">
              <a:buFont typeface="Arial" panose="020B0604020202020204" pitchFamily="34" charset="0"/>
              <a:buChar char="•"/>
            </a:pPr>
            <a:r>
              <a:rPr lang="en-US" sz="2400" dirty="0"/>
              <a:t>AI and robotic process automation (RPA) can automate repetitive and routine tasks within WCF operations.</a:t>
            </a:r>
          </a:p>
          <a:p>
            <a:pPr lvl="1" algn="just">
              <a:buFont typeface="Arial" panose="020B0604020202020204" pitchFamily="34" charset="0"/>
              <a:buChar char="•"/>
            </a:pPr>
            <a:r>
              <a:rPr lang="en-US" sz="2400" dirty="0"/>
              <a:t>Tasks such as data entry, document processing, and claim form verification can be automated using AI technologies, reducing the need for manual intervention.</a:t>
            </a:r>
          </a:p>
          <a:p>
            <a:pPr lvl="1" algn="just">
              <a:buFont typeface="Arial" panose="020B0604020202020204" pitchFamily="34" charset="0"/>
              <a:buChar char="•"/>
            </a:pPr>
            <a:r>
              <a:rPr lang="en-US" sz="2400" dirty="0"/>
              <a:t>Automation of repetitive tasks can minimize human errors, improve accuracy, and free up human resources for more complex and value-added activities.</a:t>
            </a:r>
          </a:p>
          <a:p>
            <a:endParaRPr lang="en-US" sz="2400" dirty="0"/>
          </a:p>
        </p:txBody>
      </p:sp>
      <p:sp>
        <p:nvSpPr>
          <p:cNvPr id="3" name="Content Placeholder 2">
            <a:extLst>
              <a:ext uri="{FF2B5EF4-FFF2-40B4-BE49-F238E27FC236}">
                <a16:creationId xmlns:a16="http://schemas.microsoft.com/office/drawing/2014/main" id="{1CB22734-323D-49E8-EA69-8460AA59C876}"/>
              </a:ext>
            </a:extLst>
          </p:cNvPr>
          <p:cNvSpPr>
            <a:spLocks noGrp="1"/>
          </p:cNvSpPr>
          <p:nvPr>
            <p:ph sz="half" idx="2"/>
          </p:nvPr>
        </p:nvSpPr>
        <p:spPr/>
        <p:txBody>
          <a:bodyPr>
            <a:normAutofit fontScale="92500"/>
          </a:bodyPr>
          <a:lstStyle/>
          <a:p>
            <a:r>
              <a:rPr lang="en-US" sz="2600" b="1" dirty="0">
                <a:solidFill>
                  <a:schemeClr val="accent2"/>
                </a:solidFill>
              </a:rPr>
              <a:t>Increasing Operational Efficiency</a:t>
            </a:r>
            <a:endParaRPr lang="en-US" sz="2600" dirty="0">
              <a:solidFill>
                <a:schemeClr val="accent2"/>
              </a:solidFill>
            </a:endParaRPr>
          </a:p>
          <a:p>
            <a:pPr lvl="1" algn="just">
              <a:buFont typeface="Arial" panose="020B0604020202020204" pitchFamily="34" charset="0"/>
              <a:buChar char="•"/>
            </a:pPr>
            <a:r>
              <a:rPr lang="en-US" sz="2400" dirty="0"/>
              <a:t>By automating repetitive and time-consuming tasks, WCF can significantly improve its operational efficiency.</a:t>
            </a:r>
          </a:p>
          <a:p>
            <a:pPr lvl="1" algn="just">
              <a:buFont typeface="Arial" panose="020B0604020202020204" pitchFamily="34" charset="0"/>
              <a:buChar char="•"/>
            </a:pPr>
            <a:r>
              <a:rPr lang="en-US" sz="2400" dirty="0"/>
              <a:t>Automated processes can handle a higher volume of work with consistent quality, leading to faster processing times and reduced backlogs.</a:t>
            </a:r>
          </a:p>
          <a:p>
            <a:pPr lvl="1" algn="just">
              <a:buFont typeface="Arial" panose="020B0604020202020204" pitchFamily="34" charset="0"/>
              <a:buChar char="•"/>
            </a:pPr>
            <a:r>
              <a:rPr lang="en-US" sz="2400" dirty="0"/>
              <a:t>Increased efficiency translates into cost savings and the ability to serve beneficiaries more effectively.</a:t>
            </a:r>
          </a:p>
          <a:p>
            <a:endParaRPr lang="en-US" sz="2400" dirty="0"/>
          </a:p>
        </p:txBody>
      </p:sp>
      <p:sp>
        <p:nvSpPr>
          <p:cNvPr id="4" name="Title 3">
            <a:extLst>
              <a:ext uri="{FF2B5EF4-FFF2-40B4-BE49-F238E27FC236}">
                <a16:creationId xmlns:a16="http://schemas.microsoft.com/office/drawing/2014/main" id="{272ADF1F-1C1D-C09A-6384-C0D99B208C9E}"/>
              </a:ext>
            </a:extLst>
          </p:cNvPr>
          <p:cNvSpPr>
            <a:spLocks noGrp="1"/>
          </p:cNvSpPr>
          <p:nvPr>
            <p:ph type="title"/>
          </p:nvPr>
        </p:nvSpPr>
        <p:spPr/>
        <p:txBody>
          <a:bodyPr/>
          <a:lstStyle/>
          <a:p>
            <a:r>
              <a:rPr lang="en-US" dirty="0"/>
              <a:t>Use Case 4: Automated Processing (</a:t>
            </a:r>
            <a:r>
              <a:rPr lang="en-US" dirty="0">
                <a:hlinkClick r:id="rId2"/>
              </a:rPr>
              <a:t>Link</a:t>
            </a:r>
            <a:r>
              <a:rPr lang="en-US" dirty="0"/>
              <a:t>)</a:t>
            </a:r>
          </a:p>
        </p:txBody>
      </p:sp>
      <p:pic>
        <p:nvPicPr>
          <p:cNvPr id="5" name="Picture 4">
            <a:extLst>
              <a:ext uri="{FF2B5EF4-FFF2-40B4-BE49-F238E27FC236}">
                <a16:creationId xmlns:a16="http://schemas.microsoft.com/office/drawing/2014/main" id="{7DD3EFF1-0A16-6914-B4F7-8D165394B98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711059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BCB9C7-4359-A5CF-7DD5-007C127EF426}"/>
              </a:ext>
            </a:extLst>
          </p:cNvPr>
          <p:cNvSpPr>
            <a:spLocks noGrp="1"/>
          </p:cNvSpPr>
          <p:nvPr>
            <p:ph sz="half" idx="1"/>
          </p:nvPr>
        </p:nvSpPr>
        <p:spPr/>
        <p:txBody>
          <a:bodyPr>
            <a:normAutofit/>
          </a:bodyPr>
          <a:lstStyle/>
          <a:p>
            <a:r>
              <a:rPr lang="en-US" sz="2400" dirty="0">
                <a:solidFill>
                  <a:schemeClr val="accent2"/>
                </a:solidFill>
              </a:rPr>
              <a:t>Enhanced efficiency</a:t>
            </a:r>
          </a:p>
          <a:p>
            <a:endParaRPr lang="en-US" sz="2400" dirty="0">
              <a:solidFill>
                <a:schemeClr val="accent2"/>
              </a:solidFill>
            </a:endParaRPr>
          </a:p>
          <a:p>
            <a:r>
              <a:rPr lang="en-US" sz="2400" dirty="0">
                <a:solidFill>
                  <a:schemeClr val="accent2"/>
                </a:solidFill>
              </a:rPr>
              <a:t>Cost savings</a:t>
            </a:r>
          </a:p>
          <a:p>
            <a:endParaRPr lang="en-US" sz="2400" dirty="0">
              <a:solidFill>
                <a:schemeClr val="accent2"/>
              </a:solidFill>
            </a:endParaRPr>
          </a:p>
          <a:p>
            <a:r>
              <a:rPr lang="en-US" sz="2400" dirty="0">
                <a:solidFill>
                  <a:schemeClr val="accent2"/>
                </a:solidFill>
              </a:rPr>
              <a:t>Improved accuracy</a:t>
            </a:r>
          </a:p>
          <a:p>
            <a:endParaRPr lang="en-US" sz="2400" dirty="0">
              <a:solidFill>
                <a:schemeClr val="accent2"/>
              </a:solidFill>
            </a:endParaRPr>
          </a:p>
          <a:p>
            <a:r>
              <a:rPr lang="en-US" sz="2400" dirty="0">
                <a:solidFill>
                  <a:schemeClr val="accent2"/>
                </a:solidFill>
              </a:rPr>
              <a:t>Better customer service</a:t>
            </a:r>
          </a:p>
        </p:txBody>
      </p:sp>
      <p:sp>
        <p:nvSpPr>
          <p:cNvPr id="3" name="Content Placeholder 2">
            <a:extLst>
              <a:ext uri="{FF2B5EF4-FFF2-40B4-BE49-F238E27FC236}">
                <a16:creationId xmlns:a16="http://schemas.microsoft.com/office/drawing/2014/main" id="{41423DF2-6244-0A09-4937-648797708E38}"/>
              </a:ext>
            </a:extLst>
          </p:cNvPr>
          <p:cNvSpPr>
            <a:spLocks noGrp="1"/>
          </p:cNvSpPr>
          <p:nvPr>
            <p:ph sz="half" idx="2"/>
          </p:nvPr>
        </p:nvSpPr>
        <p:spPr/>
        <p:txBody>
          <a:bodyPr>
            <a:normAutofit/>
          </a:bodyPr>
          <a:lstStyle/>
          <a:p>
            <a:r>
              <a:rPr lang="en-US" sz="2400" dirty="0">
                <a:solidFill>
                  <a:schemeClr val="accent2"/>
                </a:solidFill>
              </a:rPr>
              <a:t>Fraud detection and prevention</a:t>
            </a:r>
          </a:p>
          <a:p>
            <a:endParaRPr lang="en-US" sz="2400" dirty="0">
              <a:solidFill>
                <a:schemeClr val="accent2"/>
              </a:solidFill>
            </a:endParaRPr>
          </a:p>
          <a:p>
            <a:r>
              <a:rPr lang="en-US" sz="2400" dirty="0">
                <a:solidFill>
                  <a:schemeClr val="accent2"/>
                </a:solidFill>
              </a:rPr>
              <a:t>Data-driven decision making</a:t>
            </a:r>
          </a:p>
          <a:p>
            <a:endParaRPr lang="en-US" sz="2400" dirty="0">
              <a:solidFill>
                <a:schemeClr val="accent2"/>
              </a:solidFill>
            </a:endParaRPr>
          </a:p>
          <a:p>
            <a:r>
              <a:rPr lang="en-US" sz="2400" dirty="0">
                <a:solidFill>
                  <a:schemeClr val="accent2"/>
                </a:solidFill>
              </a:rPr>
              <a:t>Personalized services</a:t>
            </a:r>
          </a:p>
          <a:p>
            <a:endParaRPr lang="en-US" sz="2400" dirty="0">
              <a:solidFill>
                <a:schemeClr val="accent2"/>
              </a:solidFill>
            </a:endParaRPr>
          </a:p>
          <a:p>
            <a:r>
              <a:rPr lang="en-US" sz="2400" dirty="0">
                <a:solidFill>
                  <a:schemeClr val="accent2"/>
                </a:solidFill>
              </a:rPr>
              <a:t>Scalability and adaptability</a:t>
            </a:r>
          </a:p>
        </p:txBody>
      </p:sp>
      <p:sp>
        <p:nvSpPr>
          <p:cNvPr id="4" name="Title 3">
            <a:extLst>
              <a:ext uri="{FF2B5EF4-FFF2-40B4-BE49-F238E27FC236}">
                <a16:creationId xmlns:a16="http://schemas.microsoft.com/office/drawing/2014/main" id="{59026508-F42B-45F0-4F51-81746C753CC3}"/>
              </a:ext>
            </a:extLst>
          </p:cNvPr>
          <p:cNvSpPr>
            <a:spLocks noGrp="1"/>
          </p:cNvSpPr>
          <p:nvPr>
            <p:ph type="title"/>
          </p:nvPr>
        </p:nvSpPr>
        <p:spPr/>
        <p:txBody>
          <a:bodyPr/>
          <a:lstStyle/>
          <a:p>
            <a:r>
              <a:rPr lang="en-US" dirty="0"/>
              <a:t>Benefits of AI in WCF</a:t>
            </a:r>
          </a:p>
        </p:txBody>
      </p:sp>
      <p:pic>
        <p:nvPicPr>
          <p:cNvPr id="5" name="Picture 4">
            <a:extLst>
              <a:ext uri="{FF2B5EF4-FFF2-40B4-BE49-F238E27FC236}">
                <a16:creationId xmlns:a16="http://schemas.microsoft.com/office/drawing/2014/main" id="{DBC30A48-6707-5228-0576-4B9B8E96F2A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775830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D54DE8-7369-89C6-59BF-A0532FF2BC8B}"/>
              </a:ext>
            </a:extLst>
          </p:cNvPr>
          <p:cNvSpPr>
            <a:spLocks noGrp="1"/>
          </p:cNvSpPr>
          <p:nvPr>
            <p:ph sz="half" idx="1"/>
          </p:nvPr>
        </p:nvSpPr>
        <p:spPr/>
        <p:txBody>
          <a:bodyPr>
            <a:normAutofit lnSpcReduction="10000"/>
          </a:bodyPr>
          <a:lstStyle/>
          <a:p>
            <a:r>
              <a:rPr lang="en-US" sz="2400" b="1" dirty="0">
                <a:solidFill>
                  <a:schemeClr val="accent2"/>
                </a:solidFill>
              </a:rPr>
              <a:t>Data Privacy and Security</a:t>
            </a:r>
            <a:endParaRPr lang="en-US" sz="2400" dirty="0">
              <a:solidFill>
                <a:schemeClr val="accent2"/>
              </a:solidFill>
            </a:endParaRPr>
          </a:p>
          <a:p>
            <a:pPr lvl="1" algn="just">
              <a:buFont typeface="Arial" panose="020B0604020202020204" pitchFamily="34" charset="0"/>
              <a:buChar char="•"/>
            </a:pPr>
            <a:r>
              <a:rPr lang="en-US" sz="2400" dirty="0"/>
              <a:t>AI systems in WCF would rely on large amounts of personal and sensitive data. Concerns about data privacy and security.</a:t>
            </a:r>
          </a:p>
          <a:p>
            <a:pPr lvl="1" algn="just">
              <a:buFont typeface="Arial" panose="020B0604020202020204" pitchFamily="34" charset="0"/>
              <a:buChar char="•"/>
            </a:pPr>
            <a:r>
              <a:rPr lang="en-US" sz="2400" dirty="0"/>
              <a:t>Robust measures must be implemented to protect beneficiaries' data and prevent unauthorized access or misuse.</a:t>
            </a:r>
          </a:p>
          <a:p>
            <a:pPr lvl="1" algn="just">
              <a:buFont typeface="Arial" panose="020B0604020202020204" pitchFamily="34" charset="0"/>
              <a:buChar char="•"/>
            </a:pPr>
            <a:r>
              <a:rPr lang="en-US" sz="2400" dirty="0"/>
              <a:t>Compliance with data protection regulations and industry standards is crucial when deploying AI solutions.</a:t>
            </a:r>
          </a:p>
        </p:txBody>
      </p:sp>
      <p:sp>
        <p:nvSpPr>
          <p:cNvPr id="3" name="Content Placeholder 2">
            <a:extLst>
              <a:ext uri="{FF2B5EF4-FFF2-40B4-BE49-F238E27FC236}">
                <a16:creationId xmlns:a16="http://schemas.microsoft.com/office/drawing/2014/main" id="{0387AA2D-0C2B-01B1-8544-EFAFAB7734C6}"/>
              </a:ext>
            </a:extLst>
          </p:cNvPr>
          <p:cNvSpPr>
            <a:spLocks noGrp="1"/>
          </p:cNvSpPr>
          <p:nvPr>
            <p:ph sz="half" idx="2"/>
          </p:nvPr>
        </p:nvSpPr>
        <p:spPr/>
        <p:txBody>
          <a:bodyPr>
            <a:normAutofit fontScale="92500"/>
          </a:bodyPr>
          <a:lstStyle/>
          <a:p>
            <a:r>
              <a:rPr lang="en-US" sz="2600" b="1" dirty="0">
                <a:solidFill>
                  <a:schemeClr val="accent2"/>
                </a:solidFill>
              </a:rPr>
              <a:t>Integration with Existing Systems</a:t>
            </a:r>
            <a:endParaRPr lang="en-US" sz="2600" dirty="0">
              <a:solidFill>
                <a:schemeClr val="accent2"/>
              </a:solidFill>
            </a:endParaRPr>
          </a:p>
          <a:p>
            <a:pPr lvl="1" algn="just">
              <a:buFont typeface="Arial" panose="020B0604020202020204" pitchFamily="34" charset="0"/>
              <a:buChar char="•"/>
            </a:pPr>
            <a:r>
              <a:rPr lang="en-US" sz="2400" dirty="0"/>
              <a:t>Integrating AI technologies with legacy systems and processes can be challenging, requiring careful planning and execution.</a:t>
            </a:r>
          </a:p>
          <a:p>
            <a:pPr lvl="1" algn="just">
              <a:buFont typeface="Arial" panose="020B0604020202020204" pitchFamily="34" charset="0"/>
              <a:buChar char="•"/>
            </a:pPr>
            <a:r>
              <a:rPr lang="en-US" sz="2400" dirty="0"/>
              <a:t>Compatibility issues, data formatting, and system interoperability must be addressed to ensure seamless integration and avoid disruptions.</a:t>
            </a:r>
          </a:p>
          <a:p>
            <a:pPr lvl="1" algn="just">
              <a:buFont typeface="Arial" panose="020B0604020202020204" pitchFamily="34" charset="0"/>
              <a:buChar char="•"/>
            </a:pPr>
            <a:r>
              <a:rPr lang="en-US" sz="2400" dirty="0"/>
              <a:t>Change management strategies are essential to facilitate the adoption of AI solutions within established organizational workflows.</a:t>
            </a:r>
          </a:p>
          <a:p>
            <a:endParaRPr lang="en-US" sz="2400" dirty="0"/>
          </a:p>
        </p:txBody>
      </p:sp>
      <p:sp>
        <p:nvSpPr>
          <p:cNvPr id="4" name="Title 3">
            <a:extLst>
              <a:ext uri="{FF2B5EF4-FFF2-40B4-BE49-F238E27FC236}">
                <a16:creationId xmlns:a16="http://schemas.microsoft.com/office/drawing/2014/main" id="{C9C54B68-BA55-38B5-B7CD-26C1ACBBD837}"/>
              </a:ext>
            </a:extLst>
          </p:cNvPr>
          <p:cNvSpPr>
            <a:spLocks noGrp="1"/>
          </p:cNvSpPr>
          <p:nvPr>
            <p:ph type="title"/>
          </p:nvPr>
        </p:nvSpPr>
        <p:spPr/>
        <p:txBody>
          <a:bodyPr/>
          <a:lstStyle/>
          <a:p>
            <a:r>
              <a:rPr lang="en-US" dirty="0"/>
              <a:t>Challenges of Implementing AI</a:t>
            </a:r>
          </a:p>
        </p:txBody>
      </p:sp>
      <p:pic>
        <p:nvPicPr>
          <p:cNvPr id="5" name="Picture 4">
            <a:extLst>
              <a:ext uri="{FF2B5EF4-FFF2-40B4-BE49-F238E27FC236}">
                <a16:creationId xmlns:a16="http://schemas.microsoft.com/office/drawing/2014/main" id="{5D5E6C38-F472-95D6-E28D-57D3B8FCF6D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005734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D28656-11E9-CEB8-342B-86DE9E379CB8}"/>
              </a:ext>
            </a:extLst>
          </p:cNvPr>
          <p:cNvSpPr>
            <a:spLocks noGrp="1"/>
          </p:cNvSpPr>
          <p:nvPr>
            <p:ph type="ctrTitle"/>
          </p:nvPr>
        </p:nvSpPr>
        <p:spPr/>
        <p:txBody>
          <a:bodyPr/>
          <a:lstStyle/>
          <a:p>
            <a:r>
              <a:rPr lang="en-US" dirty="0"/>
              <a:t>Introduction</a:t>
            </a:r>
          </a:p>
        </p:txBody>
      </p:sp>
      <p:sp>
        <p:nvSpPr>
          <p:cNvPr id="5" name="Subtitle 4">
            <a:extLst>
              <a:ext uri="{FF2B5EF4-FFF2-40B4-BE49-F238E27FC236}">
                <a16:creationId xmlns:a16="http://schemas.microsoft.com/office/drawing/2014/main" id="{0BAFBD37-5749-1E3F-B2C6-C2CB328DB3E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7656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D54DE8-7369-89C6-59BF-A0532FF2BC8B}"/>
              </a:ext>
            </a:extLst>
          </p:cNvPr>
          <p:cNvSpPr>
            <a:spLocks noGrp="1"/>
          </p:cNvSpPr>
          <p:nvPr>
            <p:ph sz="half" idx="1"/>
          </p:nvPr>
        </p:nvSpPr>
        <p:spPr/>
        <p:txBody>
          <a:bodyPr>
            <a:normAutofit/>
          </a:bodyPr>
          <a:lstStyle/>
          <a:p>
            <a:r>
              <a:rPr lang="en-US" sz="2400" b="1" dirty="0">
                <a:solidFill>
                  <a:schemeClr val="accent2"/>
                </a:solidFill>
              </a:rPr>
              <a:t>Ethical Considerations</a:t>
            </a:r>
            <a:endParaRPr lang="en-US" sz="2400" dirty="0">
              <a:solidFill>
                <a:schemeClr val="accent2"/>
              </a:solidFill>
            </a:endParaRPr>
          </a:p>
          <a:p>
            <a:pPr lvl="1" algn="just">
              <a:buFont typeface="Arial" panose="020B0604020202020204" pitchFamily="34" charset="0"/>
              <a:buChar char="•"/>
            </a:pPr>
            <a:r>
              <a:rPr lang="en-US" sz="2400" dirty="0"/>
              <a:t>Bias, transparency, and accountability.</a:t>
            </a:r>
          </a:p>
          <a:p>
            <a:pPr lvl="1" algn="just">
              <a:buFont typeface="Arial" panose="020B0604020202020204" pitchFamily="34" charset="0"/>
              <a:buChar char="•"/>
            </a:pPr>
            <a:r>
              <a:rPr lang="en-US" sz="2400" dirty="0"/>
              <a:t>AI systems must be designed and trained to be fair, unbiased, and accessible from discriminatory practices.</a:t>
            </a:r>
          </a:p>
          <a:p>
            <a:pPr lvl="1" algn="just">
              <a:buFont typeface="Arial" panose="020B0604020202020204" pitchFamily="34" charset="0"/>
              <a:buChar char="•"/>
            </a:pPr>
            <a:r>
              <a:rPr lang="en-US" sz="2400" dirty="0"/>
              <a:t>Ethical frameworks and guidelines must be established to ensure responsible and trustworthy AI implementation.</a:t>
            </a:r>
          </a:p>
        </p:txBody>
      </p:sp>
      <p:sp>
        <p:nvSpPr>
          <p:cNvPr id="3" name="Content Placeholder 2">
            <a:extLst>
              <a:ext uri="{FF2B5EF4-FFF2-40B4-BE49-F238E27FC236}">
                <a16:creationId xmlns:a16="http://schemas.microsoft.com/office/drawing/2014/main" id="{0387AA2D-0C2B-01B1-8544-EFAFAB7734C6}"/>
              </a:ext>
            </a:extLst>
          </p:cNvPr>
          <p:cNvSpPr>
            <a:spLocks noGrp="1"/>
          </p:cNvSpPr>
          <p:nvPr>
            <p:ph sz="half" idx="2"/>
          </p:nvPr>
        </p:nvSpPr>
        <p:spPr/>
        <p:txBody>
          <a:bodyPr>
            <a:normAutofit fontScale="92500" lnSpcReduction="20000"/>
          </a:bodyPr>
          <a:lstStyle/>
          <a:p>
            <a:r>
              <a:rPr lang="en-US" sz="2600" b="1" dirty="0">
                <a:solidFill>
                  <a:schemeClr val="accent2"/>
                </a:solidFill>
              </a:rPr>
              <a:t>Need for Skilled Personnel</a:t>
            </a:r>
            <a:endParaRPr lang="en-US" sz="2600" dirty="0">
              <a:solidFill>
                <a:schemeClr val="accent2"/>
              </a:solidFill>
            </a:endParaRPr>
          </a:p>
          <a:p>
            <a:pPr lvl="1" algn="just">
              <a:buFont typeface="Arial" panose="020B0604020202020204" pitchFamily="34" charset="0"/>
              <a:buChar char="•"/>
            </a:pPr>
            <a:r>
              <a:rPr lang="en-US" sz="2600" dirty="0"/>
              <a:t>Implementing and maintaining AI solutions requires a skilled workforce with data science, machine learning, and AI engineering expertise.</a:t>
            </a:r>
          </a:p>
          <a:p>
            <a:pPr lvl="1" algn="just">
              <a:buFont typeface="Arial" panose="020B0604020202020204" pitchFamily="34" charset="0"/>
              <a:buChar char="•"/>
            </a:pPr>
            <a:r>
              <a:rPr lang="en-US" sz="2600" dirty="0"/>
              <a:t>Challenges in attracting and retaining talent in these highly specialized fields.</a:t>
            </a:r>
          </a:p>
          <a:p>
            <a:pPr lvl="1" algn="just">
              <a:buFont typeface="Arial" panose="020B0604020202020204" pitchFamily="34" charset="0"/>
              <a:buChar char="•"/>
            </a:pPr>
            <a:r>
              <a:rPr lang="en-US" sz="2600" dirty="0"/>
              <a:t>Continuous training and upskilling of existing personnel are necessary to build and sustain AI capabilities within the organization.</a:t>
            </a:r>
          </a:p>
        </p:txBody>
      </p:sp>
      <p:sp>
        <p:nvSpPr>
          <p:cNvPr id="4" name="Title 3">
            <a:extLst>
              <a:ext uri="{FF2B5EF4-FFF2-40B4-BE49-F238E27FC236}">
                <a16:creationId xmlns:a16="http://schemas.microsoft.com/office/drawing/2014/main" id="{C9C54B68-BA55-38B5-B7CD-26C1ACBBD837}"/>
              </a:ext>
            </a:extLst>
          </p:cNvPr>
          <p:cNvSpPr>
            <a:spLocks noGrp="1"/>
          </p:cNvSpPr>
          <p:nvPr>
            <p:ph type="title"/>
          </p:nvPr>
        </p:nvSpPr>
        <p:spPr/>
        <p:txBody>
          <a:bodyPr/>
          <a:lstStyle/>
          <a:p>
            <a:r>
              <a:rPr lang="en-US" dirty="0"/>
              <a:t>Challenges of Implementing AI</a:t>
            </a:r>
          </a:p>
        </p:txBody>
      </p:sp>
      <p:pic>
        <p:nvPicPr>
          <p:cNvPr id="5" name="Picture 4">
            <a:extLst>
              <a:ext uri="{FF2B5EF4-FFF2-40B4-BE49-F238E27FC236}">
                <a16:creationId xmlns:a16="http://schemas.microsoft.com/office/drawing/2014/main" id="{5D5E6C38-F472-95D6-E28D-57D3B8FCF6D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456536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876C263-CCD0-AC3C-BA5E-0E1567C5CCC3}"/>
              </a:ext>
            </a:extLst>
          </p:cNvPr>
          <p:cNvSpPr>
            <a:spLocks noGrp="1"/>
          </p:cNvSpPr>
          <p:nvPr>
            <p:ph sz="half" idx="1"/>
          </p:nvPr>
        </p:nvSpPr>
        <p:spPr/>
        <p:txBody>
          <a:bodyPr>
            <a:normAutofit lnSpcReduction="10000"/>
          </a:bodyPr>
          <a:lstStyle/>
          <a:p>
            <a:pPr algn="just"/>
            <a:r>
              <a:rPr lang="en-US" sz="2400" b="1" dirty="0">
                <a:solidFill>
                  <a:schemeClr val="accent2"/>
                </a:solidFill>
              </a:rPr>
              <a:t>Emerging AI Trends</a:t>
            </a:r>
            <a:endParaRPr lang="en-US" sz="2400" dirty="0">
              <a:solidFill>
                <a:schemeClr val="accent2"/>
              </a:solidFill>
            </a:endParaRPr>
          </a:p>
          <a:p>
            <a:pPr lvl="1" algn="just">
              <a:buFont typeface="Arial" panose="020B0604020202020204" pitchFamily="34" charset="0"/>
              <a:buChar char="•"/>
            </a:pPr>
            <a:r>
              <a:rPr lang="en-US" sz="2200" dirty="0"/>
              <a:t>Advancements in NLP, computer vision, and reinforcement learning are expected to enhance AI capabilities further.</a:t>
            </a:r>
          </a:p>
          <a:p>
            <a:pPr lvl="1" algn="just">
              <a:buFont typeface="Arial" panose="020B0604020202020204" pitchFamily="34" charset="0"/>
              <a:buChar char="•"/>
            </a:pPr>
            <a:r>
              <a:rPr lang="en-US" sz="2200" dirty="0"/>
              <a:t>The development of explainable AI systems can provide transparent and interpretable decision-making processes.</a:t>
            </a:r>
          </a:p>
          <a:p>
            <a:pPr lvl="1" algn="just">
              <a:buFont typeface="Arial" panose="020B0604020202020204" pitchFamily="34" charset="0"/>
              <a:buChar char="•"/>
            </a:pPr>
            <a:r>
              <a:rPr lang="en-US" sz="2200" dirty="0"/>
              <a:t>The integration of AI with other emerging technologies, such as the Internet of Things (IoT) and blockchain, could enable new applications and use cases.</a:t>
            </a:r>
          </a:p>
          <a:p>
            <a:endParaRPr lang="en-US" dirty="0"/>
          </a:p>
        </p:txBody>
      </p:sp>
      <p:sp>
        <p:nvSpPr>
          <p:cNvPr id="3" name="Content Placeholder 2">
            <a:extLst>
              <a:ext uri="{FF2B5EF4-FFF2-40B4-BE49-F238E27FC236}">
                <a16:creationId xmlns:a16="http://schemas.microsoft.com/office/drawing/2014/main" id="{A037452D-D9F2-7BAD-6B9B-0F2AF023231C}"/>
              </a:ext>
            </a:extLst>
          </p:cNvPr>
          <p:cNvSpPr>
            <a:spLocks noGrp="1"/>
          </p:cNvSpPr>
          <p:nvPr>
            <p:ph sz="half" idx="2"/>
          </p:nvPr>
        </p:nvSpPr>
        <p:spPr/>
        <p:txBody>
          <a:bodyPr>
            <a:normAutofit fontScale="92500" lnSpcReduction="10000"/>
          </a:bodyPr>
          <a:lstStyle/>
          <a:p>
            <a:pPr algn="just"/>
            <a:r>
              <a:rPr lang="en-US" sz="2600" b="1" dirty="0">
                <a:solidFill>
                  <a:schemeClr val="accent2"/>
                </a:solidFill>
              </a:rPr>
              <a:t>Future Potential Applications</a:t>
            </a:r>
            <a:endParaRPr lang="en-US" sz="2600" dirty="0">
              <a:solidFill>
                <a:schemeClr val="accent2"/>
              </a:solidFill>
            </a:endParaRPr>
          </a:p>
          <a:p>
            <a:pPr lvl="1" algn="just">
              <a:buFont typeface="Arial" panose="020B0604020202020204" pitchFamily="34" charset="0"/>
              <a:buChar char="•"/>
            </a:pPr>
            <a:r>
              <a:rPr lang="en-US" sz="2400" dirty="0"/>
              <a:t>AI could be leveraged for personalized benefit recommendations based on individual circumstances and preferences.</a:t>
            </a:r>
          </a:p>
          <a:p>
            <a:pPr lvl="1" algn="just">
              <a:buFont typeface="Arial" panose="020B0604020202020204" pitchFamily="34" charset="0"/>
              <a:buChar char="•"/>
            </a:pPr>
            <a:r>
              <a:rPr lang="en-US" sz="2400" dirty="0"/>
              <a:t>Predictive analytics could be expanded to forecast long-term societal trends, inform policy decisions, and ensure the sustainability of WCF systems.</a:t>
            </a:r>
          </a:p>
          <a:p>
            <a:pPr lvl="1" algn="just">
              <a:buFont typeface="Arial" panose="020B0604020202020204" pitchFamily="34" charset="0"/>
              <a:buChar char="•"/>
            </a:pPr>
            <a:r>
              <a:rPr lang="en-US" sz="2400" dirty="0"/>
              <a:t>Virtual agents could provide personalized guidance and support to beneficiaries throughout the application and claims processes.</a:t>
            </a:r>
          </a:p>
          <a:p>
            <a:endParaRPr lang="en-US" sz="2400" dirty="0"/>
          </a:p>
        </p:txBody>
      </p:sp>
      <p:sp>
        <p:nvSpPr>
          <p:cNvPr id="4" name="Title 3">
            <a:extLst>
              <a:ext uri="{FF2B5EF4-FFF2-40B4-BE49-F238E27FC236}">
                <a16:creationId xmlns:a16="http://schemas.microsoft.com/office/drawing/2014/main" id="{E20BE7D5-6F05-977B-5EBA-4842595832E3}"/>
              </a:ext>
            </a:extLst>
          </p:cNvPr>
          <p:cNvSpPr>
            <a:spLocks noGrp="1"/>
          </p:cNvSpPr>
          <p:nvPr>
            <p:ph type="title"/>
          </p:nvPr>
        </p:nvSpPr>
        <p:spPr/>
        <p:txBody>
          <a:bodyPr/>
          <a:lstStyle/>
          <a:p>
            <a:r>
              <a:rPr lang="en-US" dirty="0"/>
              <a:t>Future Directions</a:t>
            </a:r>
          </a:p>
        </p:txBody>
      </p:sp>
      <p:pic>
        <p:nvPicPr>
          <p:cNvPr id="5" name="Picture 4">
            <a:extLst>
              <a:ext uri="{FF2B5EF4-FFF2-40B4-BE49-F238E27FC236}">
                <a16:creationId xmlns:a16="http://schemas.microsoft.com/office/drawing/2014/main" id="{562D58E3-AB80-D275-C516-ABF6F5A0438F}"/>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5692220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5984FC0-D13A-B8EC-75E8-E3ECFB6ADDEE}"/>
              </a:ext>
            </a:extLst>
          </p:cNvPr>
          <p:cNvSpPr>
            <a:spLocks noGrp="1"/>
          </p:cNvSpPr>
          <p:nvPr>
            <p:ph type="title"/>
          </p:nvPr>
        </p:nvSpPr>
        <p:spPr/>
        <p:txBody>
          <a:bodyPr/>
          <a:lstStyle/>
          <a:p>
            <a:r>
              <a:rPr lang="en-US" dirty="0"/>
              <a:t>Preparing for AI Advancements</a:t>
            </a:r>
          </a:p>
        </p:txBody>
      </p:sp>
      <p:sp>
        <p:nvSpPr>
          <p:cNvPr id="6" name="Content Placeholder 5">
            <a:extLst>
              <a:ext uri="{FF2B5EF4-FFF2-40B4-BE49-F238E27FC236}">
                <a16:creationId xmlns:a16="http://schemas.microsoft.com/office/drawing/2014/main" id="{8BAE47E4-0337-9DA5-A32F-AB2F497D2615}"/>
              </a:ext>
            </a:extLst>
          </p:cNvPr>
          <p:cNvSpPr>
            <a:spLocks noGrp="1"/>
          </p:cNvSpPr>
          <p:nvPr>
            <p:ph idx="1"/>
          </p:nvPr>
        </p:nvSpPr>
        <p:spPr/>
        <p:txBody>
          <a:bodyPr>
            <a:normAutofit/>
          </a:bodyPr>
          <a:lstStyle/>
          <a:p>
            <a:r>
              <a:rPr lang="en-US" sz="2400" b="1" dirty="0">
                <a:solidFill>
                  <a:schemeClr val="accent2"/>
                </a:solidFill>
              </a:rPr>
              <a:t>Preparing for AI Advancements</a:t>
            </a:r>
            <a:endParaRPr lang="en-US" sz="2400" dirty="0">
              <a:solidFill>
                <a:schemeClr val="accent2"/>
              </a:solidFill>
            </a:endParaRPr>
          </a:p>
          <a:p>
            <a:pPr lvl="1" algn="just">
              <a:buFont typeface="Arial" panose="020B0604020202020204" pitchFamily="34" charset="0"/>
              <a:buChar char="•"/>
            </a:pPr>
            <a:r>
              <a:rPr lang="en-US" sz="2400" dirty="0"/>
              <a:t>WCF should invest in building a robust data infrastructure and ensuring data quality to support future AI initiatives.</a:t>
            </a:r>
          </a:p>
          <a:p>
            <a:pPr lvl="1" algn="just">
              <a:buFont typeface="Arial" panose="020B0604020202020204" pitchFamily="34" charset="0"/>
              <a:buChar char="•"/>
            </a:pPr>
            <a:r>
              <a:rPr lang="en-US" sz="2400" dirty="0"/>
              <a:t>Developing an AI strategy aligned with organizational goals and ethical principles is crucial for successful AI adoption.</a:t>
            </a:r>
          </a:p>
          <a:p>
            <a:pPr lvl="1" algn="just">
              <a:buFont typeface="Arial" panose="020B0604020202020204" pitchFamily="34" charset="0"/>
              <a:buChar char="•"/>
            </a:pPr>
            <a:r>
              <a:rPr lang="en-US" sz="2400" dirty="0"/>
              <a:t>Continuous training and upskilling of personnel and collaboration with academic and research institutions can help organizations stay ahead of AI advancements.</a:t>
            </a:r>
          </a:p>
          <a:p>
            <a:pPr lvl="1" algn="just">
              <a:buFont typeface="Arial" panose="020B0604020202020204" pitchFamily="34" charset="0"/>
              <a:buChar char="•"/>
            </a:pPr>
            <a:r>
              <a:rPr lang="en-US" sz="2400" dirty="0"/>
              <a:t>Fostering a culture of innovation and embracing emerging technologies will be essential for social security funds to leverage the full potential of AI in the future.</a:t>
            </a:r>
          </a:p>
          <a:p>
            <a:endParaRPr lang="en-US" sz="2400" dirty="0"/>
          </a:p>
        </p:txBody>
      </p:sp>
      <p:pic>
        <p:nvPicPr>
          <p:cNvPr id="7" name="Picture 6">
            <a:extLst>
              <a:ext uri="{FF2B5EF4-FFF2-40B4-BE49-F238E27FC236}">
                <a16:creationId xmlns:a16="http://schemas.microsoft.com/office/drawing/2014/main" id="{C139A9A6-16FE-5B22-A295-F76B212655D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832735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A60D-D6AF-1A7C-DEBB-811497134833}"/>
              </a:ext>
            </a:extLst>
          </p:cNvPr>
          <p:cNvSpPr>
            <a:spLocks noGrp="1"/>
          </p:cNvSpPr>
          <p:nvPr>
            <p:ph type="title"/>
          </p:nvPr>
        </p:nvSpPr>
        <p:spPr/>
        <p:txBody>
          <a:bodyPr/>
          <a:lstStyle/>
          <a:p>
            <a:r>
              <a:rPr lang="en-US" dirty="0"/>
              <a:t>Q&amp;A Session</a:t>
            </a:r>
          </a:p>
        </p:txBody>
      </p:sp>
      <p:pic>
        <p:nvPicPr>
          <p:cNvPr id="6" name="Content Placeholder 5">
            <a:extLst>
              <a:ext uri="{FF2B5EF4-FFF2-40B4-BE49-F238E27FC236}">
                <a16:creationId xmlns:a16="http://schemas.microsoft.com/office/drawing/2014/main" id="{77A34D78-D543-08E9-6AFB-5F3E8BD74F1E}"/>
              </a:ext>
            </a:extLst>
          </p:cNvPr>
          <p:cNvPicPr>
            <a:picLocks noGrp="1" noChangeAspect="1"/>
          </p:cNvPicPr>
          <p:nvPr>
            <p:ph idx="1"/>
          </p:nvPr>
        </p:nvPicPr>
        <p:blipFill>
          <a:blip r:embed="rId2"/>
          <a:stretch>
            <a:fillRect/>
          </a:stretch>
        </p:blipFill>
        <p:spPr>
          <a:xfrm>
            <a:off x="2526546" y="1611650"/>
            <a:ext cx="6960000" cy="4176000"/>
          </a:xfrm>
        </p:spPr>
      </p:pic>
      <p:pic>
        <p:nvPicPr>
          <p:cNvPr id="4" name="Picture 3">
            <a:extLst>
              <a:ext uri="{FF2B5EF4-FFF2-40B4-BE49-F238E27FC236}">
                <a16:creationId xmlns:a16="http://schemas.microsoft.com/office/drawing/2014/main" id="{68CB946C-D14D-4B53-097F-A354DDA0407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111495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5C182-ED4B-31DB-C8EA-0C691526505C}"/>
              </a:ext>
            </a:extLst>
          </p:cNvPr>
          <p:cNvSpPr>
            <a:spLocks noGrp="1"/>
          </p:cNvSpPr>
          <p:nvPr>
            <p:ph type="title"/>
          </p:nvPr>
        </p:nvSpPr>
        <p:spPr/>
        <p:txBody>
          <a:bodyPr/>
          <a:lstStyle/>
          <a:p>
            <a:r>
              <a:rPr lang="en-GB" dirty="0"/>
              <a:t>                   About </a:t>
            </a:r>
            <a:r>
              <a:rPr lang="en-GB" dirty="0" err="1"/>
              <a:t>Sartify</a:t>
            </a:r>
            <a:r>
              <a:rPr lang="en-GB" dirty="0"/>
              <a:t>  </a:t>
            </a:r>
            <a:endParaRPr lang="en-US" dirty="0"/>
          </a:p>
        </p:txBody>
      </p:sp>
      <p:pic>
        <p:nvPicPr>
          <p:cNvPr id="4" name="Picture 3">
            <a:extLst>
              <a:ext uri="{FF2B5EF4-FFF2-40B4-BE49-F238E27FC236}">
                <a16:creationId xmlns:a16="http://schemas.microsoft.com/office/drawing/2014/main" id="{ECB90C4B-F038-76BA-B241-584638D601FA}"/>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13" name="Title 1">
            <a:extLst>
              <a:ext uri="{FF2B5EF4-FFF2-40B4-BE49-F238E27FC236}">
                <a16:creationId xmlns:a16="http://schemas.microsoft.com/office/drawing/2014/main" id="{C4BBBBAF-6C56-A29E-55AA-296381DBFFC4}"/>
              </a:ext>
            </a:extLst>
          </p:cNvPr>
          <p:cNvSpPr txBox="1">
            <a:spLocks/>
          </p:cNvSpPr>
          <p:nvPr/>
        </p:nvSpPr>
        <p:spPr>
          <a:xfrm>
            <a:off x="4393747" y="3726077"/>
            <a:ext cx="34045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dirty="0">
                <a:solidFill>
                  <a:schemeClr val="accent2"/>
                </a:solidFill>
              </a:rPr>
              <a:t>Co-Founder &amp; CE0</a:t>
            </a:r>
            <a:endParaRPr lang="en-US" dirty="0">
              <a:solidFill>
                <a:schemeClr val="accent2"/>
              </a:solidFill>
            </a:endParaRPr>
          </a:p>
        </p:txBody>
      </p:sp>
      <p:pic>
        <p:nvPicPr>
          <p:cNvPr id="16" name="Content Placeholder 15">
            <a:extLst>
              <a:ext uri="{FF2B5EF4-FFF2-40B4-BE49-F238E27FC236}">
                <a16:creationId xmlns:a16="http://schemas.microsoft.com/office/drawing/2014/main" id="{C1D21A91-407E-0DB9-EF68-EA10FFDAB025}"/>
              </a:ext>
            </a:extLst>
          </p:cNvPr>
          <p:cNvPicPr>
            <a:picLocks noGrp="1" noChangeAspect="1"/>
          </p:cNvPicPr>
          <p:nvPr>
            <p:ph sz="half" idx="1"/>
          </p:nvPr>
        </p:nvPicPr>
        <p:blipFill>
          <a:blip r:embed="rId3"/>
          <a:srcRect t="474" b="10646"/>
          <a:stretch>
            <a:fillRect/>
          </a:stretch>
        </p:blipFill>
        <p:spPr>
          <a:xfrm>
            <a:off x="4811154" y="964249"/>
            <a:ext cx="2569692" cy="3240000"/>
          </a:xfrm>
          <a:custGeom>
            <a:avLst/>
            <a:gdLst>
              <a:gd name="connsiteX0" fmla="*/ 1533668 w 3067336"/>
              <a:gd name="connsiteY0" fmla="*/ 0 h 3867458"/>
              <a:gd name="connsiteX1" fmla="*/ 3067336 w 3067336"/>
              <a:gd name="connsiteY1" fmla="*/ 1933729 h 3867458"/>
              <a:gd name="connsiteX2" fmla="*/ 1533668 w 3067336"/>
              <a:gd name="connsiteY2" fmla="*/ 3867458 h 3867458"/>
              <a:gd name="connsiteX3" fmla="*/ 0 w 3067336"/>
              <a:gd name="connsiteY3" fmla="*/ 1933729 h 3867458"/>
              <a:gd name="connsiteX4" fmla="*/ 1533668 w 3067336"/>
              <a:gd name="connsiteY4" fmla="*/ 0 h 386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336" h="3867458">
                <a:moveTo>
                  <a:pt x="1533668" y="0"/>
                </a:moveTo>
                <a:cubicBezTo>
                  <a:pt x="2380689" y="0"/>
                  <a:pt x="3067336" y="865760"/>
                  <a:pt x="3067336" y="1933729"/>
                </a:cubicBezTo>
                <a:cubicBezTo>
                  <a:pt x="3067336" y="3001698"/>
                  <a:pt x="2380689" y="3867458"/>
                  <a:pt x="1533668" y="3867458"/>
                </a:cubicBezTo>
                <a:cubicBezTo>
                  <a:pt x="686647" y="3867458"/>
                  <a:pt x="0" y="3001698"/>
                  <a:pt x="0" y="1933729"/>
                </a:cubicBezTo>
                <a:cubicBezTo>
                  <a:pt x="0" y="865760"/>
                  <a:pt x="686647" y="0"/>
                  <a:pt x="1533668" y="0"/>
                </a:cubicBezTo>
                <a:close/>
              </a:path>
            </a:pathLst>
          </a:custGeom>
        </p:spPr>
      </p:pic>
      <p:sp>
        <p:nvSpPr>
          <p:cNvPr id="17" name="Title 1">
            <a:extLst>
              <a:ext uri="{FF2B5EF4-FFF2-40B4-BE49-F238E27FC236}">
                <a16:creationId xmlns:a16="http://schemas.microsoft.com/office/drawing/2014/main" id="{40BE46F6-9000-E3D7-FBFB-50E789E4A1A0}"/>
              </a:ext>
            </a:extLst>
          </p:cNvPr>
          <p:cNvSpPr txBox="1">
            <a:spLocks/>
          </p:cNvSpPr>
          <p:nvPr/>
        </p:nvSpPr>
        <p:spPr>
          <a:xfrm>
            <a:off x="284136" y="4382280"/>
            <a:ext cx="11718264" cy="2159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just"/>
            <a:r>
              <a:rPr lang="en-US" sz="2400" dirty="0"/>
              <a:t>Dr Michael Mollel, Co-Founder and CEO of </a:t>
            </a:r>
            <a:r>
              <a:rPr lang="en-US" sz="2400" dirty="0" err="1"/>
              <a:t>Sartify</a:t>
            </a:r>
            <a:r>
              <a:rPr lang="en-US" sz="2400" dirty="0"/>
              <a:t> LLC, has PhD in Information Communication Science and Engineering from NM-AIST &amp; UOG. Experience in AI, ML, and 5G wireless communications. Senior Researcher at the University of Glasgow. Received multiple awards - PhD Research Award from NM-AIST (2020), IEEE WCNC Best Paper Award (2019), and the best AI Use Case ITU Geneva (2024). Email: </a:t>
            </a:r>
            <a:r>
              <a:rPr lang="en-US" sz="2400" b="0" dirty="0">
                <a:hlinkClick r:id="rId4"/>
              </a:rPr>
              <a:t>michael.mollel@sartify.com</a:t>
            </a:r>
            <a:endParaRPr lang="en-US" sz="2400" b="0" dirty="0"/>
          </a:p>
        </p:txBody>
      </p:sp>
    </p:spTree>
    <p:extLst>
      <p:ext uri="{BB962C8B-B14F-4D97-AF65-F5344CB8AC3E}">
        <p14:creationId xmlns:p14="http://schemas.microsoft.com/office/powerpoint/2010/main" val="503474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37ED1C-A11A-2FF9-2C66-CEB5F3DD1F36}"/>
              </a:ext>
            </a:extLst>
          </p:cNvPr>
          <p:cNvSpPr>
            <a:spLocks noGrp="1"/>
          </p:cNvSpPr>
          <p:nvPr>
            <p:ph sz="half" idx="1"/>
          </p:nvPr>
        </p:nvSpPr>
        <p:spPr/>
        <p:txBody>
          <a:bodyPr>
            <a:normAutofit/>
          </a:bodyPr>
          <a:lstStyle/>
          <a:p>
            <a:pPr marL="0" indent="0" algn="ctr">
              <a:buNone/>
            </a:pPr>
            <a:r>
              <a:rPr lang="en-US" sz="2400" dirty="0">
                <a:solidFill>
                  <a:schemeClr val="accent2"/>
                </a:solidFill>
              </a:rPr>
              <a:t>About </a:t>
            </a:r>
            <a:r>
              <a:rPr lang="en-US" sz="2400" dirty="0" err="1">
                <a:solidFill>
                  <a:schemeClr val="accent2"/>
                </a:solidFill>
              </a:rPr>
              <a:t>Sartify</a:t>
            </a:r>
            <a:r>
              <a:rPr lang="en-US" sz="2400" dirty="0">
                <a:solidFill>
                  <a:schemeClr val="accent2"/>
                </a:solidFill>
              </a:rPr>
              <a:t> LLC </a:t>
            </a:r>
          </a:p>
          <a:p>
            <a:pPr algn="just">
              <a:buFont typeface="Arial" panose="020B0604020202020204" pitchFamily="34" charset="0"/>
              <a:buChar char="•"/>
            </a:pPr>
            <a:r>
              <a:rPr lang="en-US" sz="2400" dirty="0"/>
              <a:t>A deep AI technology company specializing in consultation, research, and AI-powered products</a:t>
            </a:r>
          </a:p>
          <a:p>
            <a:pPr algn="just">
              <a:buFont typeface="Arial" panose="020B0604020202020204" pitchFamily="34" charset="0"/>
              <a:buChar char="•"/>
            </a:pPr>
            <a:r>
              <a:rPr lang="en-US" sz="2400" dirty="0"/>
              <a:t>Delivers customized AI decision-making solutions for enterprises and consumers</a:t>
            </a:r>
          </a:p>
          <a:p>
            <a:pPr algn="just">
              <a:buFont typeface="Arial" panose="020B0604020202020204" pitchFamily="34" charset="0"/>
              <a:buChar char="•"/>
            </a:pPr>
            <a:r>
              <a:rPr lang="en-US" sz="2400" dirty="0"/>
              <a:t>Helps clients enhance customer experience, increase efficiency, reduce costs, boost revenue, and drive exponential growth</a:t>
            </a:r>
          </a:p>
          <a:p>
            <a:endParaRPr lang="en-US" sz="2400" dirty="0"/>
          </a:p>
        </p:txBody>
      </p:sp>
      <p:sp>
        <p:nvSpPr>
          <p:cNvPr id="3" name="Content Placeholder 2">
            <a:extLst>
              <a:ext uri="{FF2B5EF4-FFF2-40B4-BE49-F238E27FC236}">
                <a16:creationId xmlns:a16="http://schemas.microsoft.com/office/drawing/2014/main" id="{30646557-1C08-24E8-DED5-B94BF1410D99}"/>
              </a:ext>
            </a:extLst>
          </p:cNvPr>
          <p:cNvSpPr>
            <a:spLocks noGrp="1"/>
          </p:cNvSpPr>
          <p:nvPr>
            <p:ph sz="half" idx="2"/>
          </p:nvPr>
        </p:nvSpPr>
        <p:spPr/>
        <p:txBody>
          <a:bodyPr>
            <a:normAutofit fontScale="92500" lnSpcReduction="20000"/>
          </a:bodyPr>
          <a:lstStyle/>
          <a:p>
            <a:pPr marL="0" indent="0" algn="ctr">
              <a:buNone/>
            </a:pPr>
            <a:r>
              <a:rPr lang="en-US" sz="2600" dirty="0">
                <a:solidFill>
                  <a:schemeClr val="accent2"/>
                </a:solidFill>
              </a:rPr>
              <a:t>Offerings </a:t>
            </a:r>
          </a:p>
          <a:p>
            <a:pPr algn="just">
              <a:buFont typeface="Arial" panose="020B0604020202020204" pitchFamily="34" charset="0"/>
              <a:buChar char="•"/>
            </a:pPr>
            <a:r>
              <a:rPr lang="en-US" sz="2600" dirty="0"/>
              <a:t>Custom ML/AI Engineering (Computer Vision, NLP, Recommender Systems, etc.)</a:t>
            </a:r>
          </a:p>
          <a:p>
            <a:pPr algn="just">
              <a:buFont typeface="Arial" panose="020B0604020202020204" pitchFamily="34" charset="0"/>
              <a:buChar char="•"/>
            </a:pPr>
            <a:r>
              <a:rPr lang="en-US" sz="2600" dirty="0"/>
              <a:t>Advanced Data Analytics (Business Insights, Predictive Modeling, BI Dashboards)</a:t>
            </a:r>
          </a:p>
          <a:p>
            <a:pPr algn="just">
              <a:buFont typeface="Arial" panose="020B0604020202020204" pitchFamily="34" charset="0"/>
              <a:buChar char="•"/>
            </a:pPr>
            <a:r>
              <a:rPr lang="en-US" sz="2600" dirty="0"/>
              <a:t>Data &amp; AI Strategy Consultation (Data Governance, AI Roadmap, Change Management)</a:t>
            </a:r>
          </a:p>
          <a:p>
            <a:pPr algn="just">
              <a:buFont typeface="Arial" panose="020B0604020202020204" pitchFamily="34" charset="0"/>
              <a:buChar char="•"/>
            </a:pPr>
            <a:r>
              <a:rPr lang="en-US" sz="2600" dirty="0"/>
              <a:t>AI Executive Training (Workshops, Business Opportunities, Talent Acquisition)</a:t>
            </a:r>
          </a:p>
          <a:p>
            <a:endParaRPr lang="en-US" dirty="0"/>
          </a:p>
        </p:txBody>
      </p:sp>
      <p:sp>
        <p:nvSpPr>
          <p:cNvPr id="4" name="Title 3">
            <a:extLst>
              <a:ext uri="{FF2B5EF4-FFF2-40B4-BE49-F238E27FC236}">
                <a16:creationId xmlns:a16="http://schemas.microsoft.com/office/drawing/2014/main" id="{8A4921BD-B766-569D-9E40-C39782FFDDCE}"/>
              </a:ext>
            </a:extLst>
          </p:cNvPr>
          <p:cNvSpPr>
            <a:spLocks noGrp="1"/>
          </p:cNvSpPr>
          <p:nvPr>
            <p:ph type="title"/>
          </p:nvPr>
        </p:nvSpPr>
        <p:spPr/>
        <p:txBody>
          <a:bodyPr/>
          <a:lstStyle/>
          <a:p>
            <a:pPr algn="ctr"/>
            <a:r>
              <a:rPr lang="en-GB" dirty="0"/>
              <a:t>About </a:t>
            </a:r>
            <a:r>
              <a:rPr lang="en-GB" dirty="0" err="1"/>
              <a:t>Sartify</a:t>
            </a:r>
            <a:endParaRPr lang="en-US" dirty="0"/>
          </a:p>
        </p:txBody>
      </p:sp>
      <p:pic>
        <p:nvPicPr>
          <p:cNvPr id="5" name="Picture 4">
            <a:extLst>
              <a:ext uri="{FF2B5EF4-FFF2-40B4-BE49-F238E27FC236}">
                <a16:creationId xmlns:a16="http://schemas.microsoft.com/office/drawing/2014/main" id="{999189DD-D976-D6DD-D6AF-655FDFEABF9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752284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BCA5C-30DF-56E3-AC00-4E2BE9FF31C5}"/>
              </a:ext>
            </a:extLst>
          </p:cNvPr>
          <p:cNvSpPr>
            <a:spLocks noGrp="1"/>
          </p:cNvSpPr>
          <p:nvPr>
            <p:ph sz="half" idx="1"/>
          </p:nvPr>
        </p:nvSpPr>
        <p:spPr>
          <a:xfrm>
            <a:off x="838200" y="1825625"/>
            <a:ext cx="5181600" cy="4606172"/>
          </a:xfrm>
        </p:spPr>
        <p:txBody>
          <a:bodyPr>
            <a:normAutofit fontScale="92500" lnSpcReduction="20000"/>
          </a:bodyPr>
          <a:lstStyle/>
          <a:p>
            <a:pPr marL="0" indent="0" algn="ctr">
              <a:buNone/>
            </a:pPr>
            <a:r>
              <a:rPr lang="en-GB" sz="2600" dirty="0">
                <a:solidFill>
                  <a:schemeClr val="accent2"/>
                </a:solidFill>
              </a:rPr>
              <a:t>Some of our works</a:t>
            </a:r>
          </a:p>
          <a:p>
            <a:pPr algn="just">
              <a:buFont typeface="Arial" panose="020B0604020202020204" pitchFamily="34" charset="0"/>
              <a:buChar char="•"/>
            </a:pPr>
            <a:r>
              <a:rPr lang="en-US" sz="2400" dirty="0"/>
              <a:t>Resume Parsing &amp; Jobs Recommendations - </a:t>
            </a:r>
            <a:r>
              <a:rPr lang="en-US" sz="2400" dirty="0" err="1">
                <a:solidFill>
                  <a:schemeClr val="accent1"/>
                </a:solidFill>
              </a:rPr>
              <a:t>Niajiri</a:t>
            </a:r>
            <a:r>
              <a:rPr lang="en-US" sz="2400" dirty="0">
                <a:solidFill>
                  <a:schemeClr val="accent1"/>
                </a:solidFill>
              </a:rPr>
              <a:t> Platform Limited</a:t>
            </a:r>
            <a:r>
              <a:rPr lang="en-US" sz="2400" dirty="0"/>
              <a:t>. </a:t>
            </a:r>
          </a:p>
          <a:p>
            <a:pPr algn="just">
              <a:buFont typeface="Arial" panose="020B0604020202020204" pitchFamily="34" charset="0"/>
              <a:buChar char="•"/>
            </a:pPr>
            <a:r>
              <a:rPr lang="en-US" sz="2400" dirty="0"/>
              <a:t>Customer’s Assistant </a:t>
            </a:r>
            <a:r>
              <a:rPr lang="en-US" sz="2400" dirty="0" err="1"/>
              <a:t>ChatBot</a:t>
            </a:r>
            <a:r>
              <a:rPr lang="en-US" sz="2400" dirty="0"/>
              <a:t> -  </a:t>
            </a:r>
            <a:r>
              <a:rPr lang="en-US" sz="2400" dirty="0" err="1">
                <a:solidFill>
                  <a:schemeClr val="accent1"/>
                </a:solidFill>
              </a:rPr>
              <a:t>AwamuPay</a:t>
            </a:r>
            <a:r>
              <a:rPr lang="en-US" sz="2400" dirty="0">
                <a:solidFill>
                  <a:schemeClr val="accent2"/>
                </a:solidFill>
              </a:rPr>
              <a:t>.</a:t>
            </a:r>
          </a:p>
          <a:p>
            <a:pPr algn="just">
              <a:buFont typeface="Arial" panose="020B0604020202020204" pitchFamily="34" charset="0"/>
              <a:buChar char="•"/>
            </a:pPr>
            <a:r>
              <a:rPr lang="en-US" sz="2400" dirty="0"/>
              <a:t>Semantic Powered Search Feature &amp; Products List Personalization -  </a:t>
            </a:r>
            <a:r>
              <a:rPr lang="en-US" sz="2400" dirty="0" err="1">
                <a:solidFill>
                  <a:schemeClr val="accent1"/>
                </a:solidFill>
              </a:rPr>
              <a:t>Biashara</a:t>
            </a:r>
            <a:r>
              <a:rPr lang="en-US" sz="2400" dirty="0">
                <a:solidFill>
                  <a:schemeClr val="accent1"/>
                </a:solidFill>
              </a:rPr>
              <a:t> Plus Limited</a:t>
            </a:r>
            <a:r>
              <a:rPr lang="en-US" sz="2400" dirty="0"/>
              <a:t>. </a:t>
            </a:r>
          </a:p>
          <a:p>
            <a:pPr marL="0" indent="0" algn="ctr">
              <a:buNone/>
            </a:pPr>
            <a:r>
              <a:rPr lang="en-US" sz="2600" dirty="0">
                <a:solidFill>
                  <a:schemeClr val="accent2"/>
                </a:solidFill>
              </a:rPr>
              <a:t>Some on progress works</a:t>
            </a:r>
          </a:p>
          <a:p>
            <a:pPr algn="just">
              <a:buFont typeface="Arial" panose="020B0604020202020204" pitchFamily="34" charset="0"/>
              <a:buChar char="•"/>
            </a:pPr>
            <a:r>
              <a:rPr lang="en-US" sz="2400" dirty="0" err="1">
                <a:solidFill>
                  <a:schemeClr val="accent1"/>
                </a:solidFill>
              </a:rPr>
              <a:t>Docipro</a:t>
            </a:r>
            <a:r>
              <a:rPr lang="en-US" sz="2400" dirty="0">
                <a:solidFill>
                  <a:schemeClr val="accent1"/>
                </a:solidFill>
              </a:rPr>
              <a:t>: </a:t>
            </a:r>
            <a:r>
              <a:rPr lang="en-US" sz="2400" dirty="0"/>
              <a:t>Intelligent Document Processing Autopilot.</a:t>
            </a:r>
          </a:p>
          <a:p>
            <a:pPr algn="just">
              <a:buFont typeface="Arial" panose="020B0604020202020204" pitchFamily="34" charset="0"/>
              <a:buChar char="•"/>
            </a:pPr>
            <a:r>
              <a:rPr lang="en-US" sz="2400" dirty="0" err="1">
                <a:solidFill>
                  <a:schemeClr val="accent1"/>
                </a:solidFill>
              </a:rPr>
              <a:t>Fotopic</a:t>
            </a:r>
            <a:r>
              <a:rPr lang="en-US" sz="2400" dirty="0">
                <a:solidFill>
                  <a:schemeClr val="accent1"/>
                </a:solidFill>
              </a:rPr>
              <a:t>: </a:t>
            </a:r>
            <a:r>
              <a:rPr lang="en-US" sz="2400" dirty="0"/>
              <a:t>AI-powered photographic App.</a:t>
            </a:r>
          </a:p>
          <a:p>
            <a:pPr algn="just">
              <a:buFont typeface="Arial" panose="020B0604020202020204" pitchFamily="34" charset="0"/>
              <a:buChar char="•"/>
            </a:pPr>
            <a:r>
              <a:rPr lang="en-US" sz="2400" dirty="0" err="1">
                <a:solidFill>
                  <a:schemeClr val="accent1"/>
                </a:solidFill>
              </a:rPr>
              <a:t>Resuma</a:t>
            </a:r>
            <a:r>
              <a:rPr lang="en-US" sz="2400" dirty="0">
                <a:solidFill>
                  <a:schemeClr val="accent1"/>
                </a:solidFill>
              </a:rPr>
              <a:t> Platform: </a:t>
            </a:r>
            <a:r>
              <a:rPr lang="en-US" sz="2400" dirty="0"/>
              <a:t>Brainstorm, Craft </a:t>
            </a:r>
            <a:r>
              <a:rPr lang="en-US" sz="2400" dirty="0" err="1"/>
              <a:t>Profesional</a:t>
            </a:r>
            <a:r>
              <a:rPr lang="en-US" sz="2400" dirty="0"/>
              <a:t> CV</a:t>
            </a:r>
          </a:p>
        </p:txBody>
      </p:sp>
      <p:sp>
        <p:nvSpPr>
          <p:cNvPr id="3" name="Content Placeholder 2">
            <a:extLst>
              <a:ext uri="{FF2B5EF4-FFF2-40B4-BE49-F238E27FC236}">
                <a16:creationId xmlns:a16="http://schemas.microsoft.com/office/drawing/2014/main" id="{4EFFCE5F-02E2-8441-8778-10307AB0E53B}"/>
              </a:ext>
            </a:extLst>
          </p:cNvPr>
          <p:cNvSpPr>
            <a:spLocks noGrp="1"/>
          </p:cNvSpPr>
          <p:nvPr>
            <p:ph sz="half" idx="2"/>
          </p:nvPr>
        </p:nvSpPr>
        <p:spPr>
          <a:xfrm>
            <a:off x="6172200" y="1825624"/>
            <a:ext cx="5181600" cy="4554511"/>
          </a:xfrm>
        </p:spPr>
        <p:txBody>
          <a:bodyPr>
            <a:normAutofit fontScale="92500" lnSpcReduction="20000"/>
          </a:bodyPr>
          <a:lstStyle/>
          <a:p>
            <a:pPr marL="0" indent="0" algn="ctr">
              <a:buNone/>
            </a:pPr>
            <a:r>
              <a:rPr lang="en-US" sz="2600" dirty="0">
                <a:solidFill>
                  <a:schemeClr val="accent2"/>
                </a:solidFill>
              </a:rPr>
              <a:t>Some of Research</a:t>
            </a:r>
          </a:p>
          <a:p>
            <a:pPr algn="just">
              <a:buFont typeface="Arial" panose="020B0604020202020204" pitchFamily="34" charset="0"/>
              <a:buChar char="•"/>
            </a:pPr>
            <a:r>
              <a:rPr lang="en-US" sz="2400" dirty="0"/>
              <a:t>Open Source various Swahili AI systems</a:t>
            </a:r>
            <a:endParaRPr lang="en-GB" sz="2400" dirty="0"/>
          </a:p>
          <a:p>
            <a:pPr algn="just">
              <a:buFont typeface="Arial" panose="020B0604020202020204" pitchFamily="34" charset="0"/>
              <a:buChar char="•"/>
            </a:pPr>
            <a:r>
              <a:rPr lang="en-US" sz="2400" dirty="0" err="1"/>
              <a:t>AviLaMa</a:t>
            </a:r>
            <a:r>
              <a:rPr lang="en-US" sz="2400" dirty="0"/>
              <a:t>: African Vision-Languages Pre-Training Model.</a:t>
            </a:r>
          </a:p>
          <a:p>
            <a:pPr algn="just">
              <a:buFont typeface="Arial" panose="020B0604020202020204" pitchFamily="34" charset="0"/>
              <a:buChar char="•"/>
            </a:pPr>
            <a:r>
              <a:rPr lang="en-US" sz="2400" dirty="0"/>
              <a:t>Swahili AI Evaluation Benchmark Platform. </a:t>
            </a:r>
          </a:p>
          <a:p>
            <a:pPr algn="just">
              <a:buFont typeface="Arial" panose="020B0604020202020204" pitchFamily="34" charset="0"/>
              <a:buChar char="•"/>
            </a:pPr>
            <a:r>
              <a:rPr lang="en-US" sz="2400" dirty="0"/>
              <a:t>African Languages Datasets to power various AI research &amp; development in Africa.</a:t>
            </a:r>
            <a:endParaRPr lang="en-GB" sz="2400" dirty="0"/>
          </a:p>
          <a:p>
            <a:pPr marL="0" indent="0" algn="ctr">
              <a:buNone/>
            </a:pPr>
            <a:r>
              <a:rPr lang="en-GB" sz="2400" dirty="0">
                <a:solidFill>
                  <a:srgbClr val="C00000"/>
                </a:solidFill>
              </a:rPr>
              <a:t>Reach Us</a:t>
            </a:r>
          </a:p>
          <a:p>
            <a:r>
              <a:rPr lang="en-GB" sz="2600" dirty="0">
                <a:hlinkClick r:id="rId3"/>
              </a:rPr>
              <a:t>www.sartify.com</a:t>
            </a:r>
            <a:endParaRPr lang="en-GB" sz="2600" dirty="0"/>
          </a:p>
          <a:p>
            <a:r>
              <a:rPr lang="en-US" sz="2600" dirty="0">
                <a:hlinkClick r:id="rId4"/>
              </a:rPr>
              <a:t>https://www.sartify.com/contact-us</a:t>
            </a:r>
            <a:endParaRPr lang="en-GB" sz="2600" dirty="0"/>
          </a:p>
          <a:p>
            <a:r>
              <a:rPr lang="en-US" sz="2600" b="0" i="0" dirty="0">
                <a:solidFill>
                  <a:srgbClr val="000000"/>
                </a:solidFill>
                <a:effectLst/>
                <a:latin typeface="Satoshi-Regular"/>
                <a:hlinkClick r:id="rId5"/>
              </a:rPr>
              <a:t>info@sartify.com</a:t>
            </a:r>
            <a:endParaRPr lang="en-GB" sz="2600" b="0" i="0" dirty="0">
              <a:solidFill>
                <a:srgbClr val="000000"/>
              </a:solidFill>
              <a:effectLst/>
              <a:latin typeface="Satoshi-Regular"/>
            </a:endParaRPr>
          </a:p>
          <a:p>
            <a:pPr marL="0" indent="0">
              <a:buNone/>
            </a:pPr>
            <a:endParaRPr lang="en-US" sz="2400" dirty="0"/>
          </a:p>
        </p:txBody>
      </p:sp>
      <p:sp>
        <p:nvSpPr>
          <p:cNvPr id="4" name="Title 3">
            <a:extLst>
              <a:ext uri="{FF2B5EF4-FFF2-40B4-BE49-F238E27FC236}">
                <a16:creationId xmlns:a16="http://schemas.microsoft.com/office/drawing/2014/main" id="{2B77A347-F64B-76E0-9861-E43D1318D23D}"/>
              </a:ext>
            </a:extLst>
          </p:cNvPr>
          <p:cNvSpPr>
            <a:spLocks noGrp="1"/>
          </p:cNvSpPr>
          <p:nvPr>
            <p:ph type="title"/>
          </p:nvPr>
        </p:nvSpPr>
        <p:spPr/>
        <p:txBody>
          <a:bodyPr/>
          <a:lstStyle/>
          <a:p>
            <a:pPr algn="ctr"/>
            <a:r>
              <a:rPr lang="en-GB" dirty="0"/>
              <a:t>About </a:t>
            </a:r>
            <a:r>
              <a:rPr lang="en-GB" dirty="0" err="1"/>
              <a:t>Sartify</a:t>
            </a:r>
            <a:r>
              <a:rPr lang="en-GB" dirty="0"/>
              <a:t> </a:t>
            </a:r>
            <a:endParaRPr lang="en-US" dirty="0"/>
          </a:p>
        </p:txBody>
      </p:sp>
      <p:pic>
        <p:nvPicPr>
          <p:cNvPr id="5" name="Picture 4">
            <a:extLst>
              <a:ext uri="{FF2B5EF4-FFF2-40B4-BE49-F238E27FC236}">
                <a16:creationId xmlns:a16="http://schemas.microsoft.com/office/drawing/2014/main" id="{0CAFB940-BB9A-581E-C892-501A02B546DB}"/>
              </a:ext>
            </a:extLst>
          </p:cNvPr>
          <p:cNvPicPr>
            <a:picLocks noChangeAspect="1"/>
          </p:cNvPicPr>
          <p:nvPr/>
        </p:nvPicPr>
        <p:blipFill rotWithShape="1">
          <a:blip r:embed="rId6"/>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144944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0BECD-F7C0-8A05-CF2F-487F814921B5}"/>
              </a:ext>
            </a:extLst>
          </p:cNvPr>
          <p:cNvSpPr>
            <a:spLocks noGrp="1"/>
          </p:cNvSpPr>
          <p:nvPr>
            <p:ph type="title"/>
          </p:nvPr>
        </p:nvSpPr>
        <p:spPr/>
        <p:txBody>
          <a:bodyPr/>
          <a:lstStyle/>
          <a:p>
            <a:r>
              <a:rPr lang="en-US" dirty="0"/>
              <a:t>Understanding Artificial Intelligence</a:t>
            </a:r>
          </a:p>
        </p:txBody>
      </p:sp>
      <p:sp>
        <p:nvSpPr>
          <p:cNvPr id="5" name="Text Placeholder 4">
            <a:extLst>
              <a:ext uri="{FF2B5EF4-FFF2-40B4-BE49-F238E27FC236}">
                <a16:creationId xmlns:a16="http://schemas.microsoft.com/office/drawing/2014/main" id="{19572CE2-47E4-ED9E-8C68-668626FEE7F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257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2BE60B4-A70F-C518-9EA5-73D63EF15E43}"/>
              </a:ext>
            </a:extLst>
          </p:cNvPr>
          <p:cNvSpPr>
            <a:spLocks noGrp="1"/>
          </p:cNvSpPr>
          <p:nvPr>
            <p:ph sz="half" idx="1"/>
          </p:nvPr>
        </p:nvSpPr>
        <p:spPr/>
        <p:txBody>
          <a:bodyPr>
            <a:normAutofit/>
          </a:bodyPr>
          <a:lstStyle/>
          <a:p>
            <a:pPr algn="just"/>
            <a:r>
              <a:rPr lang="en-US" sz="2400" dirty="0"/>
              <a:t>AI refers to the simulation of human intelligence processes by machines, particularly computer systems.</a:t>
            </a:r>
          </a:p>
          <a:p>
            <a:pPr algn="just"/>
            <a:endParaRPr lang="en-US" sz="2400" dirty="0"/>
          </a:p>
          <a:p>
            <a:pPr algn="just"/>
            <a:endParaRPr lang="en-US" sz="2400" dirty="0"/>
          </a:p>
          <a:p>
            <a:pPr algn="just"/>
            <a:r>
              <a:rPr lang="en-US" sz="2400" dirty="0"/>
              <a:t>It involves developing systems that can perform tasks that typically require human intelligence, such as reasoning, learning, problem-solving, perception, and decision-making.</a:t>
            </a:r>
          </a:p>
        </p:txBody>
      </p:sp>
      <p:pic>
        <p:nvPicPr>
          <p:cNvPr id="10" name="Content Placeholder 9">
            <a:extLst>
              <a:ext uri="{FF2B5EF4-FFF2-40B4-BE49-F238E27FC236}">
                <a16:creationId xmlns:a16="http://schemas.microsoft.com/office/drawing/2014/main" id="{F1E8DA44-4586-27D2-18B7-AD728C1FFADF}"/>
              </a:ext>
            </a:extLst>
          </p:cNvPr>
          <p:cNvPicPr>
            <a:picLocks noGrp="1" noChangeAspect="1"/>
          </p:cNvPicPr>
          <p:nvPr>
            <p:ph sz="half" idx="2"/>
          </p:nvPr>
        </p:nvPicPr>
        <p:blipFill rotWithShape="1">
          <a:blip r:embed="rId2"/>
          <a:srcRect l="12411" t="17372" r="5951" b="16334"/>
          <a:stretch/>
        </p:blipFill>
        <p:spPr>
          <a:xfrm>
            <a:off x="7315675" y="1507674"/>
            <a:ext cx="3888000" cy="1774372"/>
          </a:xfrm>
        </p:spPr>
      </p:pic>
      <p:sp>
        <p:nvSpPr>
          <p:cNvPr id="4" name="Title 3">
            <a:extLst>
              <a:ext uri="{FF2B5EF4-FFF2-40B4-BE49-F238E27FC236}">
                <a16:creationId xmlns:a16="http://schemas.microsoft.com/office/drawing/2014/main" id="{2B0C9E9D-DB84-2E6D-4B90-C2D692524B1E}"/>
              </a:ext>
            </a:extLst>
          </p:cNvPr>
          <p:cNvSpPr>
            <a:spLocks noGrp="1"/>
          </p:cNvSpPr>
          <p:nvPr>
            <p:ph type="title"/>
          </p:nvPr>
        </p:nvSpPr>
        <p:spPr/>
        <p:txBody>
          <a:bodyPr/>
          <a:lstStyle/>
          <a:p>
            <a:r>
              <a:rPr lang="en-US" dirty="0"/>
              <a:t>Definition and Basic Concepts</a:t>
            </a:r>
          </a:p>
        </p:txBody>
      </p:sp>
      <p:pic>
        <p:nvPicPr>
          <p:cNvPr id="8" name="Picture 7">
            <a:extLst>
              <a:ext uri="{FF2B5EF4-FFF2-40B4-BE49-F238E27FC236}">
                <a16:creationId xmlns:a16="http://schemas.microsoft.com/office/drawing/2014/main" id="{34C35C1F-ECF4-A52D-44DD-FB1CAC34AB44}"/>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12" name="Picture 11">
            <a:extLst>
              <a:ext uri="{FF2B5EF4-FFF2-40B4-BE49-F238E27FC236}">
                <a16:creationId xmlns:a16="http://schemas.microsoft.com/office/drawing/2014/main" id="{11E5100C-B1AC-E45F-434B-1EE49FFD8F1E}"/>
              </a:ext>
            </a:extLst>
          </p:cNvPr>
          <p:cNvPicPr>
            <a:picLocks noChangeAspect="1"/>
          </p:cNvPicPr>
          <p:nvPr/>
        </p:nvPicPr>
        <p:blipFill rotWithShape="1">
          <a:blip r:embed="rId4"/>
          <a:srcRect t="8213"/>
          <a:stretch/>
        </p:blipFill>
        <p:spPr>
          <a:xfrm>
            <a:off x="7315675" y="3304498"/>
            <a:ext cx="3888000" cy="2676526"/>
          </a:xfrm>
          <a:prstGeom prst="rect">
            <a:avLst/>
          </a:prstGeom>
        </p:spPr>
      </p:pic>
    </p:spTree>
    <p:extLst>
      <p:ext uri="{BB962C8B-B14F-4D97-AF65-F5344CB8AC3E}">
        <p14:creationId xmlns:p14="http://schemas.microsoft.com/office/powerpoint/2010/main" val="286834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737938D-7F91-4F19-833B-5C38BA475EFC}"/>
              </a:ext>
            </a:extLst>
          </p:cNvPr>
          <p:cNvSpPr>
            <a:spLocks noGrp="1"/>
          </p:cNvSpPr>
          <p:nvPr>
            <p:ph type="title"/>
          </p:nvPr>
        </p:nvSpPr>
        <p:spPr/>
        <p:txBody>
          <a:bodyPr/>
          <a:lstStyle/>
          <a:p>
            <a:r>
              <a:rPr lang="en-US" dirty="0"/>
              <a:t>Definition and Basic Concepts</a:t>
            </a:r>
          </a:p>
        </p:txBody>
      </p:sp>
      <p:pic>
        <p:nvPicPr>
          <p:cNvPr id="7" name="Content Placeholder 6">
            <a:extLst>
              <a:ext uri="{FF2B5EF4-FFF2-40B4-BE49-F238E27FC236}">
                <a16:creationId xmlns:a16="http://schemas.microsoft.com/office/drawing/2014/main" id="{A93CEE58-2FAC-5C02-9889-7A10A6656ACA}"/>
              </a:ext>
            </a:extLst>
          </p:cNvPr>
          <p:cNvPicPr>
            <a:picLocks noGrp="1" noChangeAspect="1"/>
          </p:cNvPicPr>
          <p:nvPr>
            <p:ph idx="1"/>
          </p:nvPr>
        </p:nvPicPr>
        <p:blipFill>
          <a:blip r:embed="rId2"/>
          <a:stretch>
            <a:fillRect/>
          </a:stretch>
        </p:blipFill>
        <p:spPr>
          <a:xfrm>
            <a:off x="3561943" y="1436825"/>
            <a:ext cx="5534774" cy="4752000"/>
          </a:xfrm>
          <a:prstGeom prst="rect">
            <a:avLst/>
          </a:prstGeom>
        </p:spPr>
      </p:pic>
      <p:pic>
        <p:nvPicPr>
          <p:cNvPr id="8" name="Picture 7">
            <a:extLst>
              <a:ext uri="{FF2B5EF4-FFF2-40B4-BE49-F238E27FC236}">
                <a16:creationId xmlns:a16="http://schemas.microsoft.com/office/drawing/2014/main" id="{902B6F3B-F03C-18EF-7A27-4E6243826AB1}"/>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04771184"/>
      </p:ext>
    </p:extLst>
  </p:cSld>
  <p:clrMapOvr>
    <a:masterClrMapping/>
  </p:clrMapOvr>
</p:sld>
</file>

<file path=ppt/theme/theme1.xml><?xml version="1.0" encoding="utf-8"?>
<a:theme xmlns:a="http://schemas.openxmlformats.org/drawingml/2006/main" name="2_Office Theme">
  <a:themeElements>
    <a:clrScheme name="AI for Good Summit">
      <a:dk1>
        <a:srgbClr val="000000"/>
      </a:dk1>
      <a:lt1>
        <a:srgbClr val="FFFFFF"/>
      </a:lt1>
      <a:dk2>
        <a:srgbClr val="101011"/>
      </a:dk2>
      <a:lt2>
        <a:srgbClr val="FFFFFF"/>
      </a:lt2>
      <a:accent1>
        <a:srgbClr val="1698D7"/>
      </a:accent1>
      <a:accent2>
        <a:srgbClr val="F9CC0A"/>
      </a:accent2>
      <a:accent3>
        <a:srgbClr val="1698D7"/>
      </a:accent3>
      <a:accent4>
        <a:srgbClr val="FFFFFF"/>
      </a:accent4>
      <a:accent5>
        <a:srgbClr val="5B9BD5"/>
      </a:accent5>
      <a:accent6>
        <a:srgbClr val="F9CC0A"/>
      </a:accent6>
      <a:hlink>
        <a:srgbClr val="F9CC0A"/>
      </a:hlink>
      <a:folHlink>
        <a:srgbClr val="F1C60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01DED5CBF0E2458EFEBFCFE4495879" ma:contentTypeVersion="4" ma:contentTypeDescription="Create a new document." ma:contentTypeScope="" ma:versionID="9959b31e8ff8aa66dfd24d0d3915248b">
  <xsd:schema xmlns:xsd="http://www.w3.org/2001/XMLSchema" xmlns:xs="http://www.w3.org/2001/XMLSchema" xmlns:p="http://schemas.microsoft.com/office/2006/metadata/properties" xmlns:ns2="c186c16a-6bdf-4ee1-a928-99a0bc62ca9a" xmlns:ns3="446e7bc8-f524-4d17-847f-03f416651072" targetNamespace="http://schemas.microsoft.com/office/2006/metadata/properties" ma:root="true" ma:fieldsID="317e66e68f73f93589afd63e49265652" ns2:_="" ns3:_="">
    <xsd:import namespace="c186c16a-6bdf-4ee1-a928-99a0bc62ca9a"/>
    <xsd:import namespace="446e7bc8-f524-4d17-847f-03f4166510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6c16a-6bdf-4ee1-a928-99a0bc62ca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6e7bc8-f524-4d17-847f-03f4166510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446e7bc8-f524-4d17-847f-03f416651072">
      <UserInfo>
        <DisplayName>Co, Chiara Kirsten</DisplayName>
        <AccountId>12</AccountId>
        <AccountType/>
      </UserInfo>
    </SharedWithUsers>
  </documentManagement>
</p:properties>
</file>

<file path=customXml/itemProps1.xml><?xml version="1.0" encoding="utf-8"?>
<ds:datastoreItem xmlns:ds="http://schemas.openxmlformats.org/officeDocument/2006/customXml" ds:itemID="{C985D613-38CF-9B43-9E24-89B6C30FE11E}">
  <ds:schemaRefs>
    <ds:schemaRef ds:uri="446e7bc8-f524-4d17-847f-03f416651072"/>
    <ds:schemaRef ds:uri="c186c16a-6bdf-4ee1-a928-99a0bc62ca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67EE8EB-70CF-1A41-AE8F-3506C6BC4A0A}">
  <ds:schemaRefs>
    <ds:schemaRef ds:uri="http://schemas.microsoft.com/sharepoint/v3/contenttype/forms"/>
  </ds:schemaRefs>
</ds:datastoreItem>
</file>

<file path=customXml/itemProps3.xml><?xml version="1.0" encoding="utf-8"?>
<ds:datastoreItem xmlns:ds="http://schemas.openxmlformats.org/officeDocument/2006/customXml" ds:itemID="{4088E605-6556-0C42-8C7F-3E21BCC55128}">
  <ds:schemaRefs>
    <ds:schemaRef ds:uri="446e7bc8-f524-4d17-847f-03f416651072"/>
    <ds:schemaRef ds:uri="c186c16a-6bdf-4ee1-a928-99a0bc62ca9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5911</TotalTime>
  <Words>3042</Words>
  <Application>Microsoft Office PowerPoint</Application>
  <PresentationFormat>Widescreen</PresentationFormat>
  <Paragraphs>273</Paragraphs>
  <Slides>33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AvenirNext LT Pro Regular</vt:lpstr>
      <vt:lpstr>Calibri</vt:lpstr>
      <vt:lpstr>Satoshi-Regular</vt:lpstr>
      <vt:lpstr>Wingdings</vt:lpstr>
      <vt:lpstr>2_Office Theme</vt:lpstr>
      <vt:lpstr>Introduction to Artificial Intelligence and Its Applications in Social Security Funds</vt:lpstr>
      <vt:lpstr>Overview of the Presentation</vt:lpstr>
      <vt:lpstr>Introduction</vt:lpstr>
      <vt:lpstr>                   About Sartify  </vt:lpstr>
      <vt:lpstr>About Sartify</vt:lpstr>
      <vt:lpstr>About Sartify </vt:lpstr>
      <vt:lpstr>Understanding Artificial Intelligence</vt:lpstr>
      <vt:lpstr>Definition and Basic Concepts</vt:lpstr>
      <vt:lpstr>Definition and Basic Concepts</vt:lpstr>
      <vt:lpstr>Key AI Technologies</vt:lpstr>
      <vt:lpstr>AI can Do</vt:lpstr>
      <vt:lpstr>AI can Do</vt:lpstr>
      <vt:lpstr>AI can Do</vt:lpstr>
      <vt:lpstr>How AI Works</vt:lpstr>
      <vt:lpstr>How AI Works</vt:lpstr>
      <vt:lpstr>How AI Works</vt:lpstr>
      <vt:lpstr>How AI Works</vt:lpstr>
      <vt:lpstr>AI vs NO AI Framework</vt:lpstr>
      <vt:lpstr>AI in Social Security Funds</vt:lpstr>
      <vt:lpstr>Overview of WCF</vt:lpstr>
      <vt:lpstr>Importance of AI in enhancing WCF systems</vt:lpstr>
      <vt:lpstr>Importance of AI in enhancing WCF systems</vt:lpstr>
      <vt:lpstr>Specific Use Case</vt:lpstr>
      <vt:lpstr>Use Case 1: Fraud Detection</vt:lpstr>
      <vt:lpstr>Use Case 2: Customer Service</vt:lpstr>
      <vt:lpstr>Use Case 3: Predictive Analytics</vt:lpstr>
      <vt:lpstr>Use Case 4: Automated Processing (Link)</vt:lpstr>
      <vt:lpstr>Benefits of AI in WCF</vt:lpstr>
      <vt:lpstr>Challenges of Implementing AI</vt:lpstr>
      <vt:lpstr>Challenges of Implementing AI</vt:lpstr>
      <vt:lpstr>Future Directions</vt:lpstr>
      <vt:lpstr>Preparing for AI Advancements</vt:lpstr>
      <vt:lpstr>Q&amp;A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Werner, Frederic</dc:creator>
  <cp:lastModifiedBy>Michael Mollel</cp:lastModifiedBy>
  <cp:revision>38</cp:revision>
  <dcterms:modified xsi:type="dcterms:W3CDTF">2024-06-04T04:54:09Z</dcterms:modified>
</cp:coreProperties>
</file>